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6" r:id="rId3"/>
    <p:sldId id="267" r:id="rId4"/>
    <p:sldId id="257" r:id="rId5"/>
    <p:sldId id="272" r:id="rId6"/>
    <p:sldId id="275" r:id="rId7"/>
    <p:sldId id="276" r:id="rId8"/>
    <p:sldId id="277" r:id="rId9"/>
    <p:sldId id="278" r:id="rId10"/>
    <p:sldId id="280" r:id="rId11"/>
    <p:sldId id="318" r:id="rId12"/>
    <p:sldId id="281" r:id="rId13"/>
    <p:sldId id="282" r:id="rId14"/>
    <p:sldId id="283" r:id="rId15"/>
    <p:sldId id="284" r:id="rId16"/>
    <p:sldId id="285" r:id="rId17"/>
    <p:sldId id="286" r:id="rId18"/>
    <p:sldId id="287" r:id="rId19"/>
    <p:sldId id="288" r:id="rId20"/>
    <p:sldId id="314" r:id="rId21"/>
    <p:sldId id="315" r:id="rId22"/>
    <p:sldId id="290" r:id="rId23"/>
    <p:sldId id="291" r:id="rId24"/>
    <p:sldId id="292" r:id="rId25"/>
    <p:sldId id="319" r:id="rId26"/>
    <p:sldId id="330" r:id="rId27"/>
    <p:sldId id="331" r:id="rId28"/>
    <p:sldId id="294" r:id="rId29"/>
    <p:sldId id="320" r:id="rId30"/>
    <p:sldId id="295" r:id="rId31"/>
    <p:sldId id="297" r:id="rId32"/>
    <p:sldId id="298" r:id="rId33"/>
    <p:sldId id="299" r:id="rId34"/>
    <p:sldId id="300" r:id="rId35"/>
    <p:sldId id="301" r:id="rId36"/>
    <p:sldId id="302" r:id="rId37"/>
    <p:sldId id="303" r:id="rId38"/>
    <p:sldId id="325" r:id="rId39"/>
    <p:sldId id="304" r:id="rId40"/>
    <p:sldId id="326" r:id="rId41"/>
    <p:sldId id="316" r:id="rId42"/>
    <p:sldId id="305" r:id="rId43"/>
    <p:sldId id="317" r:id="rId44"/>
    <p:sldId id="306" r:id="rId45"/>
    <p:sldId id="323" r:id="rId46"/>
    <p:sldId id="324" r:id="rId47"/>
    <p:sldId id="321" r:id="rId48"/>
    <p:sldId id="308" r:id="rId49"/>
    <p:sldId id="322" r:id="rId50"/>
    <p:sldId id="329" r:id="rId51"/>
    <p:sldId id="310" r:id="rId52"/>
    <p:sldId id="279" r:id="rId53"/>
    <p:sldId id="311" r:id="rId54"/>
    <p:sldId id="313" r:id="rId55"/>
    <p:sldId id="332" r:id="rId56"/>
    <p:sldId id="32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3B5C5-B86C-450F-87D9-9E9618D05DA5}" type="datetimeFigureOut">
              <a:rPr lang="en-US" smtClean="0"/>
              <a:pPr/>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2D3FC-D99B-4747-9263-C5284BED8B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baseline="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A037A9-3884-4BA1-A90C-C00D78629DD6}" type="datetime1">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CE5BD-806F-42ED-BAB4-9A652D45292A}" type="datetime1">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2B4CE-8E26-4726-8122-0EA417E71ECA}" type="datetime1">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440AE-F4E7-44E8-9274-7A8739893F2D}" type="datetime1">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13B4E-E065-4B7D-8C22-1D4B0358CFAC}" type="datetime1">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CC56A1-818E-4E29-B49E-D234A73D9AC5}" type="datetime1">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72DE4-1E2E-47CC-8C8D-8026A87B0084}" type="datetime1">
              <a:rPr lang="en-US" smtClean="0"/>
              <a:pPr/>
              <a:t>4/6/2012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D242D9-C602-4EB8-8836-464B85B2D427}" type="datetime1">
              <a:rPr lang="en-US" smtClean="0"/>
              <a:pPr/>
              <a:t>4/6/2012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C1CC4-7A0B-43C2-B9E8-0181DAA8404B}" type="datetime1">
              <a:rPr lang="en-US" smtClean="0"/>
              <a:pPr/>
              <a:t>4/6/2012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91D2B-C2D6-44B4-8108-9B15AEFE85B6}" type="datetime1">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7EB5F-0564-4D2B-801B-EA5EA058098D}" type="datetime1">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B61DE-0F0E-4994-93E2-55A3B5FE23F5}"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F18C-AA46-4F5A-A2BE-9E68530BB407}" type="datetime1">
              <a:rPr lang="en-US" smtClean="0"/>
              <a:pPr/>
              <a:t>4/6/2012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61DE-0F0E-4994-93E2-55A3B5FE23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rmosa@sd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hermosa-pub.com/hermos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smtClean="0"/>
              <a:t>A Defense of Computational Physics</a:t>
            </a:r>
            <a:br>
              <a:rPr lang="en-US" b="1" smtClean="0"/>
            </a:br>
            <a:r>
              <a:rPr lang="en-US" sz="2000" b="1" smtClean="0"/>
              <a:t>(Popper’s Non-Verifiability vs. Computational Validation)</a:t>
            </a:r>
            <a:endParaRPr lang="en-US" sz="2000" dirty="0"/>
          </a:p>
        </p:txBody>
      </p:sp>
      <p:sp>
        <p:nvSpPr>
          <p:cNvPr id="3" name="Subtitle 2"/>
          <p:cNvSpPr>
            <a:spLocks noGrp="1"/>
          </p:cNvSpPr>
          <p:nvPr>
            <p:ph type="subTitle" idx="1"/>
          </p:nvPr>
        </p:nvSpPr>
        <p:spPr/>
        <p:txBody>
          <a:bodyPr>
            <a:normAutofit lnSpcReduction="10000"/>
          </a:bodyPr>
          <a:lstStyle/>
          <a:p>
            <a:r>
              <a:rPr lang="en-US" dirty="0" smtClean="0">
                <a:solidFill>
                  <a:schemeClr val="tx1"/>
                </a:solidFill>
              </a:rPr>
              <a:t>Patrick J. </a:t>
            </a:r>
            <a:r>
              <a:rPr lang="en-US" dirty="0" err="1" smtClean="0">
                <a:solidFill>
                  <a:schemeClr val="tx1"/>
                </a:solidFill>
              </a:rPr>
              <a:t>Roache</a:t>
            </a:r>
            <a:endParaRPr lang="en-US" smtClean="0">
              <a:solidFill>
                <a:schemeClr val="tx1"/>
              </a:solidFill>
            </a:endParaRPr>
          </a:p>
          <a:p>
            <a:r>
              <a:rPr lang="en-US" sz="1900" smtClean="0">
                <a:solidFill>
                  <a:schemeClr val="tx1"/>
                </a:solidFill>
                <a:hlinkClick r:id="rId2"/>
              </a:rPr>
              <a:t>hermosa@sdc.org</a:t>
            </a:r>
            <a:endParaRPr lang="en-US" sz="1900" smtClean="0">
              <a:solidFill>
                <a:schemeClr val="tx1"/>
              </a:solidFill>
            </a:endParaRPr>
          </a:p>
          <a:p>
            <a:r>
              <a:rPr lang="en-US" sz="1900" smtClean="0"/>
              <a:t>ASME Verification and Validation Symposium</a:t>
            </a:r>
          </a:p>
          <a:p>
            <a:r>
              <a:rPr lang="en-US" sz="1900" smtClean="0">
                <a:solidFill>
                  <a:schemeClr val="tx1"/>
                </a:solidFill>
              </a:rPr>
              <a:t>May 2-4, 2012</a:t>
            </a:r>
          </a:p>
          <a:p>
            <a:r>
              <a:rPr lang="en-US" sz="1900" smtClean="0"/>
              <a:t>Las Vegas, Nevada USA</a:t>
            </a:r>
            <a:endParaRPr lang="en-US" sz="1900">
              <a:solidFill>
                <a:schemeClr val="tx1"/>
              </a:solidFill>
            </a:endParaRPr>
          </a:p>
        </p:txBody>
      </p:sp>
      <p:sp>
        <p:nvSpPr>
          <p:cNvPr id="5" name="Slide Number Placeholder 4"/>
          <p:cNvSpPr>
            <a:spLocks noGrp="1"/>
          </p:cNvSpPr>
          <p:nvPr>
            <p:ph type="sldNum" sz="quarter" idx="12"/>
          </p:nvPr>
        </p:nvSpPr>
        <p:spPr/>
        <p:txBody>
          <a:bodyPr/>
          <a:lstStyle/>
          <a:p>
            <a:fld id="{321B61DE-0F0E-4994-93E2-55A3B5FE23F5}" type="slidenum">
              <a:rPr lang="en-US" smtClean="0"/>
              <a:pPr/>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a:t>
            </a:r>
            <a:endParaRPr lang="en-US" i="1"/>
          </a:p>
        </p:txBody>
      </p:sp>
      <p:sp>
        <p:nvSpPr>
          <p:cNvPr id="3" name="Content Placeholder 2"/>
          <p:cNvSpPr>
            <a:spLocks noGrp="1"/>
          </p:cNvSpPr>
          <p:nvPr>
            <p:ph idx="1"/>
          </p:nvPr>
        </p:nvSpPr>
        <p:spPr/>
        <p:txBody>
          <a:bodyPr>
            <a:normAutofit/>
          </a:bodyPr>
          <a:lstStyle/>
          <a:p>
            <a:r>
              <a:rPr lang="en-US" b="1" smtClean="0"/>
              <a:t>“A sentence (or a theory) is empirical-scientific</a:t>
            </a:r>
            <a:br>
              <a:rPr lang="en-US" b="1" smtClean="0"/>
            </a:br>
            <a:r>
              <a:rPr lang="en-US" b="1" smtClean="0"/>
              <a:t>	  if and only if it is falsifiable” (Popper)</a:t>
            </a:r>
          </a:p>
          <a:p>
            <a:r>
              <a:rPr lang="en-US" b="1" smtClean="0"/>
              <a:t>very strong position, not supportable</a:t>
            </a:r>
          </a:p>
          <a:p>
            <a:r>
              <a:rPr lang="en-US" b="1" smtClean="0"/>
              <a:t> not every non-falsifiable statement is pseudo-science (unless it is posing as science)</a:t>
            </a:r>
          </a:p>
          <a:p>
            <a:pPr marL="457200" indent="-457200"/>
            <a:endParaRPr lang="en-US" b="1" dirty="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a:t>
            </a:r>
            <a:endParaRPr lang="en-US" i="1"/>
          </a:p>
        </p:txBody>
      </p:sp>
      <p:sp>
        <p:nvSpPr>
          <p:cNvPr id="3" name="Content Placeholder 2"/>
          <p:cNvSpPr>
            <a:spLocks noGrp="1"/>
          </p:cNvSpPr>
          <p:nvPr>
            <p:ph idx="1"/>
          </p:nvPr>
        </p:nvSpPr>
        <p:spPr/>
        <p:txBody>
          <a:bodyPr>
            <a:normAutofit/>
          </a:bodyPr>
          <a:lstStyle/>
          <a:p>
            <a:r>
              <a:rPr lang="en-US" b="1" smtClean="0"/>
              <a:t>“A sentence (or a theory) is empirical-scientific</a:t>
            </a:r>
            <a:br>
              <a:rPr lang="en-US" b="1" smtClean="0"/>
            </a:br>
            <a:r>
              <a:rPr lang="en-US" b="1" smtClean="0"/>
              <a:t>	  if and only if it is falsifiable” (Popper)</a:t>
            </a:r>
          </a:p>
          <a:p>
            <a:r>
              <a:rPr lang="en-US" b="1" smtClean="0"/>
              <a:t>fundamental orientation of Popper and contemporaries</a:t>
            </a:r>
          </a:p>
          <a:p>
            <a:pPr lvl="1"/>
            <a:r>
              <a:rPr lang="en-US" b="1" smtClean="0"/>
              <a:t>minimalist absolute statements to settle vexing questions</a:t>
            </a:r>
          </a:p>
          <a:p>
            <a:pPr lvl="1"/>
            <a:r>
              <a:rPr lang="en-US" b="1" smtClean="0"/>
              <a:t>esthetic of economy is evident</a:t>
            </a:r>
          </a:p>
          <a:p>
            <a:pPr lvl="1"/>
            <a:r>
              <a:rPr lang="en-US" b="1" smtClean="0"/>
              <a:t>economy is lost in the ensuing discussions, rebuttals, refutations, clarifications, and elaborations, ...</a:t>
            </a:r>
          </a:p>
          <a:p>
            <a:pPr lvl="1"/>
            <a:r>
              <a:rPr lang="en-US" b="1" smtClean="0"/>
              <a:t>typical of legalistic </a:t>
            </a:r>
            <a:r>
              <a:rPr lang="en-US" b="1" i="1" smtClean="0"/>
              <a:t>definition</a:t>
            </a:r>
            <a:r>
              <a:rPr lang="en-US" b="1" smtClean="0"/>
              <a:t> vs </a:t>
            </a:r>
            <a:r>
              <a:rPr lang="en-US" b="1" i="1" smtClean="0"/>
              <a:t>description</a:t>
            </a:r>
          </a:p>
          <a:p>
            <a:pPr lvl="2"/>
            <a:r>
              <a:rPr lang="en-US" b="1" i="1" smtClean="0"/>
              <a:t>(causes problems in Guides and Standards, also)</a:t>
            </a:r>
            <a:endParaRPr lang="en-US" smtClean="0"/>
          </a:p>
          <a:p>
            <a:pPr marL="457200" indent="-457200"/>
            <a:endParaRPr lang="en-US" b="1" dirty="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a:t>
            </a:r>
            <a:endParaRPr lang="en-US" i="1"/>
          </a:p>
        </p:txBody>
      </p:sp>
      <p:sp>
        <p:nvSpPr>
          <p:cNvPr id="3" name="Content Placeholder 2"/>
          <p:cNvSpPr>
            <a:spLocks noGrp="1"/>
          </p:cNvSpPr>
          <p:nvPr>
            <p:ph idx="1"/>
          </p:nvPr>
        </p:nvSpPr>
        <p:spPr/>
        <p:txBody>
          <a:bodyPr>
            <a:normAutofit/>
          </a:bodyPr>
          <a:lstStyle/>
          <a:p>
            <a:r>
              <a:rPr lang="en-US" b="1" smtClean="0"/>
              <a:t>“A sentence (or a theory) is empirical-scientific</a:t>
            </a:r>
            <a:br>
              <a:rPr lang="en-US" b="1" smtClean="0"/>
            </a:br>
            <a:r>
              <a:rPr lang="en-US" b="1" smtClean="0"/>
              <a:t>	  if and only if it is falsifiable” (Popper)</a:t>
            </a:r>
          </a:p>
          <a:p>
            <a:r>
              <a:rPr lang="en-US" b="1" i="1" smtClean="0"/>
              <a:t>descriptions</a:t>
            </a:r>
            <a:r>
              <a:rPr lang="en-US" b="1" smtClean="0"/>
              <a:t> are more understandable, helpful, realistic, and honest , in my opinion</a:t>
            </a:r>
          </a:p>
          <a:p>
            <a:r>
              <a:rPr lang="en-US" b="1" smtClean="0"/>
              <a:t>	Hansson [SEP] cited 14 later philosophy papers that have offered </a:t>
            </a:r>
            <a:r>
              <a:rPr lang="en-US" b="1" i="1" smtClean="0"/>
              <a:t>lists</a:t>
            </a:r>
            <a:r>
              <a:rPr lang="en-US" b="1" smtClean="0"/>
              <a:t> of characteristics, usually 5-10 items, rather than a single criterion, to identify a pseudo-science or [better] pseudo-scientific </a:t>
            </a:r>
            <a:r>
              <a:rPr lang="en-US" b="1" i="1" smtClean="0"/>
              <a:t>practice</a:t>
            </a:r>
            <a:r>
              <a:rPr lang="en-US" b="1" smtClean="0"/>
              <a:t>. </a:t>
            </a:r>
          </a:p>
          <a:p>
            <a:endParaRPr lang="en-US" smtClean="0"/>
          </a:p>
          <a:p>
            <a:r>
              <a:rPr lang="en-US" b="1" smtClean="0"/>
              <a:t>His own list of 7 items follows (see [SEP] for elaboration).</a:t>
            </a:r>
          </a:p>
          <a:p>
            <a:pPr marL="457200" indent="-457200"/>
            <a:endParaRPr lang="en-US" b="1" dirty="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Pseudo-science </a:t>
            </a:r>
            <a:r>
              <a:rPr lang="en-US" b="1" i="1" smtClean="0"/>
              <a:t>lists</a:t>
            </a:r>
            <a:endParaRPr lang="en-US" b="1" i="1"/>
          </a:p>
        </p:txBody>
      </p:sp>
      <p:sp>
        <p:nvSpPr>
          <p:cNvPr id="3" name="Content Placeholder 2"/>
          <p:cNvSpPr>
            <a:spLocks noGrp="1"/>
          </p:cNvSpPr>
          <p:nvPr>
            <p:ph idx="1"/>
          </p:nvPr>
        </p:nvSpPr>
        <p:spPr/>
        <p:txBody>
          <a:bodyPr>
            <a:normAutofit/>
          </a:bodyPr>
          <a:lstStyle/>
          <a:p>
            <a:pPr>
              <a:buNone/>
            </a:pPr>
            <a:r>
              <a:rPr lang="en-US" b="1" smtClean="0"/>
              <a:t>• Belief in authority</a:t>
            </a:r>
            <a:endParaRPr lang="en-US" smtClean="0"/>
          </a:p>
          <a:p>
            <a:pPr>
              <a:buNone/>
            </a:pPr>
            <a:r>
              <a:rPr lang="en-US" b="1" smtClean="0"/>
              <a:t>• Nonrepeatable experiments</a:t>
            </a:r>
            <a:endParaRPr lang="en-US" smtClean="0"/>
          </a:p>
          <a:p>
            <a:pPr>
              <a:buNone/>
            </a:pPr>
            <a:r>
              <a:rPr lang="en-US" b="1" smtClean="0"/>
              <a:t>• Handpicked examples</a:t>
            </a:r>
            <a:endParaRPr lang="en-US" smtClean="0"/>
          </a:p>
          <a:p>
            <a:pPr>
              <a:buNone/>
            </a:pPr>
            <a:r>
              <a:rPr lang="en-US" b="1" smtClean="0"/>
              <a:t>• Unwillingness to test</a:t>
            </a:r>
            <a:endParaRPr lang="en-US" smtClean="0"/>
          </a:p>
          <a:p>
            <a:pPr>
              <a:buNone/>
            </a:pPr>
            <a:r>
              <a:rPr lang="en-US" b="1" smtClean="0"/>
              <a:t>• Disregard of refuting information</a:t>
            </a:r>
            <a:endParaRPr lang="en-US" smtClean="0"/>
          </a:p>
          <a:p>
            <a:pPr>
              <a:buNone/>
            </a:pPr>
            <a:r>
              <a:rPr lang="en-US" b="1" smtClean="0"/>
              <a:t>• Built-in subterfuge</a:t>
            </a:r>
            <a:endParaRPr lang="en-US" smtClean="0"/>
          </a:p>
          <a:p>
            <a:pPr>
              <a:buNone/>
            </a:pPr>
            <a:r>
              <a:rPr lang="en-US" b="1" smtClean="0"/>
              <a:t>• Abandonment of explanations without replacement</a:t>
            </a:r>
          </a:p>
          <a:p>
            <a:pPr>
              <a:buNone/>
            </a:pPr>
            <a:r>
              <a:rPr lang="en-US" b="1" smtClean="0"/>
              <a:t> </a:t>
            </a:r>
          </a:p>
          <a:p>
            <a:pPr>
              <a:buNone/>
            </a:pPr>
            <a:r>
              <a:rPr lang="en-US" b="1" smtClean="0"/>
              <a:t>Besides  rejection of </a:t>
            </a:r>
            <a:r>
              <a:rPr lang="en-US" b="1" i="1" smtClean="0"/>
              <a:t>minimalism</a:t>
            </a:r>
            <a:r>
              <a:rPr lang="en-US" b="1" smtClean="0"/>
              <a:t> and legalistic </a:t>
            </a:r>
            <a:r>
              <a:rPr lang="en-US" b="1" i="1" smtClean="0"/>
              <a:t>definition</a:t>
            </a:r>
            <a:r>
              <a:rPr lang="en-US" b="1" smtClean="0"/>
              <a:t>, note focus on </a:t>
            </a:r>
            <a:r>
              <a:rPr lang="en-US" b="1" i="1" smtClean="0"/>
              <a:t>practice</a:t>
            </a:r>
            <a:r>
              <a:rPr lang="en-US" b="1" smtClean="0"/>
              <a:t> (Kuhn) rather than </a:t>
            </a:r>
            <a:r>
              <a:rPr lang="en-US" b="1" i="1" smtClean="0"/>
              <a:t>science statements</a:t>
            </a:r>
            <a:r>
              <a:rPr lang="en-US" b="1" smtClean="0"/>
              <a:t>.</a:t>
            </a:r>
            <a:endParaRPr lang="en-US" b="1" dirty="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pPr>
              <a:buNone/>
            </a:pPr>
            <a:r>
              <a:rPr lang="en-US" b="1" smtClean="0"/>
              <a:t>"Is Intelligent Design (</a:t>
            </a:r>
            <a:r>
              <a:rPr lang="en-US" b="1" i="1" smtClean="0"/>
              <a:t>aka</a:t>
            </a:r>
            <a:r>
              <a:rPr lang="en-US" b="1" smtClean="0"/>
              <a:t> Creationism) a Pseudo-Science?" </a:t>
            </a:r>
          </a:p>
          <a:p>
            <a:pPr>
              <a:buNone/>
            </a:pPr>
            <a:endParaRPr lang="en-US" b="1" smtClean="0"/>
          </a:p>
          <a:p>
            <a:pPr>
              <a:buNone/>
            </a:pPr>
            <a:r>
              <a:rPr lang="en-US" b="1" smtClean="0"/>
              <a:t> Better question  (Kasser)</a:t>
            </a:r>
          </a:p>
          <a:p>
            <a:pPr>
              <a:buNone/>
            </a:pPr>
            <a:endParaRPr lang="en-US" b="1" smtClean="0"/>
          </a:p>
          <a:p>
            <a:pPr>
              <a:buNone/>
            </a:pPr>
            <a:r>
              <a:rPr lang="en-US" b="1" smtClean="0"/>
              <a:t>"Do advocates of Intelligent Design behave pseudo-scientifically?</a:t>
            </a:r>
          </a:p>
          <a:p>
            <a:pPr>
              <a:buNone/>
            </a:pPr>
            <a:endParaRPr lang="en-US" b="1" smtClean="0"/>
          </a:p>
          <a:p>
            <a:pPr>
              <a:buNone/>
            </a:pPr>
            <a:r>
              <a:rPr lang="en-US" b="1" smtClean="0"/>
              <a:t>(Yes 7/7)</a:t>
            </a:r>
            <a:endParaRPr lang="en-US" b="1" dirty="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r>
              <a:rPr lang="en-US" b="1" smtClean="0"/>
              <a:t>Different demarcation criteria often lead to same rejections</a:t>
            </a:r>
          </a:p>
          <a:p>
            <a:pPr lvl="1"/>
            <a:r>
              <a:rPr lang="en-US" b="1" smtClean="0"/>
              <a:t>observed by Kuhn (1974),  explained by Hansson  (2009)</a:t>
            </a:r>
          </a:p>
          <a:p>
            <a:endParaRPr lang="en-US" b="1" smtClean="0"/>
          </a:p>
          <a:p>
            <a:r>
              <a:rPr lang="en-US" b="1" smtClean="0"/>
              <a:t>Consider  theory of biological evolution</a:t>
            </a:r>
          </a:p>
          <a:p>
            <a:pPr lvl="1"/>
            <a:r>
              <a:rPr lang="en-US" b="1" smtClean="0"/>
              <a:t>not pseudo-science but</a:t>
            </a:r>
          </a:p>
          <a:p>
            <a:pPr lvl="1"/>
            <a:r>
              <a:rPr lang="en-US" b="1" smtClean="0"/>
              <a:t>Popper long disagreed  - "survivors survive"</a:t>
            </a:r>
          </a:p>
          <a:p>
            <a:pPr lvl="1"/>
            <a:r>
              <a:rPr lang="en-US" b="1" smtClean="0"/>
              <a:t>[pseudo-science behavior in glib explanations] </a:t>
            </a:r>
          </a:p>
          <a:p>
            <a:pPr>
              <a:buNone/>
            </a:pPr>
            <a:r>
              <a:rPr lang="en-US" b="1" smtClean="0"/>
              <a:t> </a:t>
            </a:r>
          </a:p>
        </p:txBody>
      </p:sp>
      <p:sp>
        <p:nvSpPr>
          <p:cNvPr id="5" name="Slide Number Placeholder 4"/>
          <p:cNvSpPr>
            <a:spLocks noGrp="1"/>
          </p:cNvSpPr>
          <p:nvPr>
            <p:ph type="sldNum" sz="quarter" idx="12"/>
          </p:nvPr>
        </p:nvSpPr>
        <p:spPr/>
        <p:txBody>
          <a:bodyPr/>
          <a:lstStyle/>
          <a:p>
            <a:fld id="{321B61DE-0F0E-4994-93E2-55A3B5FE23F5}"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r>
              <a:rPr lang="en-US" b="1" smtClean="0"/>
              <a:t>an annoying problem today of inconsistent terminology</a:t>
            </a:r>
          </a:p>
          <a:p>
            <a:r>
              <a:rPr lang="en-US" b="1" smtClean="0"/>
              <a:t>Popper did not use the word </a:t>
            </a:r>
            <a:r>
              <a:rPr lang="en-US" b="1" i="1" smtClean="0"/>
              <a:t>Validation</a:t>
            </a:r>
            <a:r>
              <a:rPr lang="en-US" b="1" smtClean="0"/>
              <a:t> nor even </a:t>
            </a:r>
            <a:r>
              <a:rPr lang="en-US" b="1" i="1" smtClean="0"/>
              <a:t>Validate</a:t>
            </a:r>
            <a:r>
              <a:rPr lang="en-US" b="1" smtClean="0"/>
              <a:t> (except in a few obscure footnotes) but rather </a:t>
            </a:r>
            <a:r>
              <a:rPr lang="en-US" b="1" i="1" smtClean="0"/>
              <a:t>verify</a:t>
            </a:r>
          </a:p>
          <a:p>
            <a:r>
              <a:rPr lang="en-US" b="1" smtClean="0"/>
              <a:t>His philosophy has been used to rebut claims of Validation of computational models </a:t>
            </a:r>
            <a:br>
              <a:rPr lang="en-US" b="1" smtClean="0"/>
            </a:br>
            <a:r>
              <a:rPr lang="en-US" b="1" smtClean="0"/>
              <a:t>(or to preemptively disallow claims)</a:t>
            </a:r>
          </a:p>
          <a:p>
            <a:endParaRPr lang="en-US" b="1" smtClean="0"/>
          </a:p>
          <a:p>
            <a:r>
              <a:rPr lang="en-US" b="1" smtClean="0"/>
              <a:t>In modern usage, one speaks of the area of "V&amp;V" for Verification and Validation</a:t>
            </a:r>
          </a:p>
          <a:p>
            <a:r>
              <a:rPr lang="en-US" b="1" smtClean="0"/>
              <a:t>The distinction is not controversial  to </a:t>
            </a:r>
            <a:r>
              <a:rPr lang="en-US" b="1" i="1" smtClean="0"/>
              <a:t>practitioners</a:t>
            </a:r>
          </a:p>
        </p:txBody>
      </p:sp>
      <p:sp>
        <p:nvSpPr>
          <p:cNvPr id="5" name="Slide Number Placeholder 4"/>
          <p:cNvSpPr>
            <a:spLocks noGrp="1"/>
          </p:cNvSpPr>
          <p:nvPr>
            <p:ph type="sldNum" sz="quarter" idx="12"/>
          </p:nvPr>
        </p:nvSpPr>
        <p:spPr/>
        <p:txBody>
          <a:bodyPr/>
          <a:lstStyle/>
          <a:p>
            <a:fld id="{321B61DE-0F0E-4994-93E2-55A3B5FE23F5}" type="slidenum">
              <a:rPr lang="en-US" smtClean="0"/>
              <a:pPr/>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r>
              <a:rPr lang="en-US" b="1" smtClean="0"/>
              <a:t>Verification of Codes </a:t>
            </a:r>
          </a:p>
          <a:p>
            <a:pPr lvl="1"/>
            <a:r>
              <a:rPr lang="en-US" b="1" smtClean="0"/>
              <a:t>code does what manual says</a:t>
            </a:r>
            <a:endParaRPr lang="en-US" smtClean="0"/>
          </a:p>
          <a:p>
            <a:r>
              <a:rPr lang="en-US" b="1" smtClean="0"/>
              <a:t>Verification of Calculations (Solutions)</a:t>
            </a:r>
          </a:p>
          <a:p>
            <a:pPr lvl="1"/>
            <a:r>
              <a:rPr lang="en-US" b="1" smtClean="0"/>
              <a:t>error and uncertainty estimates for problem of interest</a:t>
            </a:r>
            <a:endParaRPr lang="en-US" smtClean="0"/>
          </a:p>
          <a:p>
            <a:r>
              <a:rPr lang="en-US" b="1" smtClean="0"/>
              <a:t>Validation</a:t>
            </a:r>
          </a:p>
          <a:p>
            <a:pPr lvl="1"/>
            <a:r>
              <a:rPr lang="en-US" b="1" smtClean="0"/>
              <a:t>comparison with physical reality</a:t>
            </a:r>
            <a:endParaRPr lang="en-US" smtClean="0"/>
          </a:p>
          <a:p>
            <a:pPr>
              <a:buNone/>
            </a:pPr>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r>
              <a:rPr lang="en-US" b="1" smtClean="0"/>
              <a:t>Verifications    ~  (mere) mathematics</a:t>
            </a:r>
          </a:p>
          <a:p>
            <a:r>
              <a:rPr lang="en-US" b="1" smtClean="0"/>
              <a:t>Validations       ~  physics (physical laws)</a:t>
            </a:r>
          </a:p>
          <a:p>
            <a:r>
              <a:rPr lang="en-US" b="1" smtClean="0"/>
              <a:t>Certifications  ~  project-specific engineering management</a:t>
            </a:r>
          </a:p>
          <a:p>
            <a:endParaRPr lang="en-US" b="1" smtClean="0"/>
          </a:p>
          <a:p>
            <a:endParaRPr lang="en-US" b="1" smtClean="0"/>
          </a:p>
          <a:p>
            <a:r>
              <a:rPr lang="en-US" b="1" smtClean="0"/>
              <a:t>etymologies</a:t>
            </a:r>
          </a:p>
          <a:p>
            <a:pPr lvl="1"/>
            <a:r>
              <a:rPr lang="en-US" b="1" smtClean="0"/>
              <a:t>verify  ~  truth (Latin)</a:t>
            </a:r>
          </a:p>
          <a:p>
            <a:pPr lvl="1"/>
            <a:r>
              <a:rPr lang="en-US" b="1" smtClean="0"/>
              <a:t>validate  ~  strength  (Old English)</a:t>
            </a:r>
          </a:p>
          <a:p>
            <a:pPr lvl="1"/>
            <a:r>
              <a:rPr lang="en-US" b="1" smtClean="0"/>
              <a:t>of no consequence, especially to </a:t>
            </a:r>
          </a:p>
          <a:p>
            <a:pPr lvl="1"/>
            <a:r>
              <a:rPr lang="en-US" b="1" smtClean="0"/>
              <a:t>technical terms</a:t>
            </a:r>
          </a:p>
        </p:txBody>
      </p:sp>
      <p:sp>
        <p:nvSpPr>
          <p:cNvPr id="5" name="Slide Number Placeholder 4"/>
          <p:cNvSpPr>
            <a:spLocks noGrp="1"/>
          </p:cNvSpPr>
          <p:nvPr>
            <p:ph type="sldNum" sz="quarter" idx="12"/>
          </p:nvPr>
        </p:nvSpPr>
        <p:spPr/>
        <p:txBody>
          <a:bodyPr/>
          <a:lstStyle/>
          <a:p>
            <a:fld id="{321B61DE-0F0E-4994-93E2-55A3B5FE23F5}"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pPr>
              <a:buNone/>
            </a:pPr>
            <a:r>
              <a:rPr lang="en-US" b="1" smtClean="0"/>
              <a:t>Other philosophical problems with Popper’s demarcation</a:t>
            </a:r>
          </a:p>
          <a:p>
            <a:pPr>
              <a:buNone/>
            </a:pPr>
            <a:endParaRPr lang="en-US" b="1" smtClean="0"/>
          </a:p>
          <a:p>
            <a:r>
              <a:rPr lang="en-US" b="1" smtClean="0"/>
              <a:t>statistics</a:t>
            </a:r>
          </a:p>
          <a:p>
            <a:r>
              <a:rPr lang="en-US" b="1" smtClean="0"/>
              <a:t>science areas unlike physics</a:t>
            </a:r>
          </a:p>
          <a:p>
            <a:pPr lvl="1"/>
            <a:r>
              <a:rPr lang="en-US" b="1" smtClean="0"/>
              <a:t>pharmacology</a:t>
            </a:r>
          </a:p>
          <a:p>
            <a:pPr lvl="1"/>
            <a:r>
              <a:rPr lang="en-US" b="1" smtClean="0"/>
              <a:t>nutrition</a:t>
            </a:r>
          </a:p>
          <a:p>
            <a:pPr lvl="1"/>
            <a:r>
              <a:rPr lang="en-US" b="1" smtClean="0"/>
              <a:t>social sciences</a:t>
            </a:r>
          </a:p>
          <a:p>
            <a:pPr lvl="1"/>
            <a:r>
              <a:rPr lang="en-US" b="1" smtClean="0"/>
              <a:t>linguistics (theories)</a:t>
            </a:r>
          </a:p>
          <a:p>
            <a:pPr lvl="1"/>
            <a:r>
              <a:rPr lang="en-US" b="1" smtClean="0"/>
              <a:t>cosmology (real doubts)</a:t>
            </a:r>
          </a:p>
          <a:p>
            <a:pPr lvl="1"/>
            <a:r>
              <a:rPr lang="en-US" b="1" smtClean="0"/>
              <a:t>...</a:t>
            </a:r>
          </a:p>
        </p:txBody>
      </p:sp>
      <p:sp>
        <p:nvSpPr>
          <p:cNvPr id="5" name="Slide Number Placeholder 4"/>
          <p:cNvSpPr>
            <a:spLocks noGrp="1"/>
          </p:cNvSpPr>
          <p:nvPr>
            <p:ph type="sldNum" sz="quarter" idx="12"/>
          </p:nvPr>
        </p:nvSpPr>
        <p:spPr/>
        <p:txBody>
          <a:bodyPr/>
          <a:lstStyle/>
          <a:p>
            <a:fld id="{321B61DE-0F0E-4994-93E2-55A3B5FE23F5}"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Autofit/>
          </a:bodyPr>
          <a:lstStyle/>
          <a:p>
            <a:r>
              <a:rPr lang="en-US" sz="3600" b="1" smtClean="0"/>
              <a:t>Popper’s Non-Verifiability vs. </a:t>
            </a:r>
            <a:br>
              <a:rPr lang="en-US" sz="3600" b="1" smtClean="0"/>
            </a:br>
            <a:r>
              <a:rPr lang="en-US" sz="3600" b="1" smtClean="0"/>
              <a:t>Computational Validation</a:t>
            </a:r>
            <a:endParaRPr lang="en-US" sz="3600"/>
          </a:p>
        </p:txBody>
      </p:sp>
      <p:sp>
        <p:nvSpPr>
          <p:cNvPr id="3" name="Content Placeholder 2"/>
          <p:cNvSpPr>
            <a:spLocks noGrp="1"/>
          </p:cNvSpPr>
          <p:nvPr>
            <p:ph idx="1"/>
          </p:nvPr>
        </p:nvSpPr>
        <p:spPr/>
        <p:txBody>
          <a:bodyPr>
            <a:normAutofit/>
          </a:bodyPr>
          <a:lstStyle/>
          <a:p>
            <a:pPr>
              <a:buNone/>
            </a:pPr>
            <a:r>
              <a:rPr lang="en-US" b="1" smtClean="0"/>
              <a:t>      Karl Popper is usually considered the most influential philosopher of science of the first half (at least) of the 20th century. His assertion that true science theories are characterized by falsifiability has been used to discriminate between science and pseudo-science, and his assertion that science theories cannot be verified but only falsified has been used to categorically reject claims of Validation of computational models. Both of these assertions will be challenged, as well as the applicability of the second assertion to modern computational models such as climate models, even if it were considered to be correct for scientific theories.</a:t>
            </a:r>
            <a:endParaRPr lang="en-US" sz="140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a:t>
            </a:fld>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a:bodyPr>
          <a:lstStyle/>
          <a:p>
            <a:pPr>
              <a:buNone/>
            </a:pPr>
            <a:endParaRPr lang="en-US" b="1" smtClean="0"/>
          </a:p>
          <a:p>
            <a:pPr>
              <a:buNone/>
            </a:pPr>
            <a:r>
              <a:rPr lang="en-US" b="1" smtClean="0"/>
              <a:t>	</a:t>
            </a:r>
          </a:p>
          <a:p>
            <a:pPr>
              <a:buNone/>
            </a:pPr>
            <a:endParaRPr lang="en-US" b="1" smtClean="0"/>
          </a:p>
          <a:p>
            <a:pPr>
              <a:buNone/>
            </a:pPr>
            <a:r>
              <a:rPr lang="en-US" b="1" smtClean="0"/>
              <a:t>	Surely  Popper’s demarcation of falsifiability will work for 	</a:t>
            </a:r>
            <a:r>
              <a:rPr lang="en-US" b="1" i="1" smtClean="0"/>
              <a:t>astrology</a:t>
            </a:r>
            <a:r>
              <a:rPr lang="en-US" b="1" smtClean="0"/>
              <a:t>!</a:t>
            </a:r>
          </a:p>
          <a:p>
            <a:pPr>
              <a:buNone/>
            </a:pPr>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 </a:t>
            </a:r>
            <a:endParaRPr lang="en-US" b="1" i="1"/>
          </a:p>
        </p:txBody>
      </p:sp>
      <p:sp>
        <p:nvSpPr>
          <p:cNvPr id="3" name="Content Placeholder 2"/>
          <p:cNvSpPr>
            <a:spLocks noGrp="1"/>
          </p:cNvSpPr>
          <p:nvPr>
            <p:ph idx="1"/>
          </p:nvPr>
        </p:nvSpPr>
        <p:spPr/>
        <p:txBody>
          <a:bodyPr>
            <a:normAutofit lnSpcReduction="10000"/>
          </a:bodyPr>
          <a:lstStyle/>
          <a:p>
            <a:pPr>
              <a:buNone/>
            </a:pPr>
            <a:endParaRPr lang="en-US" b="1" smtClean="0"/>
          </a:p>
          <a:p>
            <a:pPr>
              <a:buNone/>
            </a:pPr>
            <a:r>
              <a:rPr lang="en-US" b="1" smtClean="0"/>
              <a:t>	Surely  Popper’s demarcation will work for </a:t>
            </a:r>
            <a:r>
              <a:rPr lang="en-US" b="1" i="1" smtClean="0"/>
              <a:t>astrology</a:t>
            </a:r>
            <a:r>
              <a:rPr lang="en-US" b="1" smtClean="0"/>
              <a:t>!</a:t>
            </a:r>
          </a:p>
          <a:p>
            <a:pPr algn="ctr">
              <a:buNone/>
            </a:pPr>
            <a:r>
              <a:rPr lang="en-US" b="1" i="1" smtClean="0"/>
              <a:t>Not so fast.</a:t>
            </a:r>
          </a:p>
          <a:p>
            <a:pPr algn="ctr">
              <a:buNone/>
            </a:pPr>
            <a:endParaRPr lang="en-US" b="1" i="1" smtClean="0"/>
          </a:p>
          <a:p>
            <a:r>
              <a:rPr lang="en-US" b="1" smtClean="0"/>
              <a:t>astrology now (post-Popper) has been conclusively falsified</a:t>
            </a:r>
          </a:p>
          <a:p>
            <a:r>
              <a:rPr lang="en-US" b="1" smtClean="0"/>
              <a:t>therefore astrology should not be categorized as pseudo-science by Popper's demarcation</a:t>
            </a:r>
          </a:p>
          <a:p>
            <a:r>
              <a:rPr lang="en-US" b="1" smtClean="0"/>
              <a:t>Popper claimed Wittgenstein's proposal for demarcation could not identify astrology as pseudo-science, and</a:t>
            </a:r>
          </a:p>
          <a:p>
            <a:r>
              <a:rPr lang="en-US" b="1" smtClean="0"/>
              <a:t>this was evidence that Wittgenstein's demarcation criterion could not be taken seriously</a:t>
            </a:r>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smtClean="0"/>
              <a:t/>
            </a:r>
            <a:br>
              <a:rPr lang="en-US" i="1" smtClean="0"/>
            </a:br>
            <a:r>
              <a:rPr lang="en-US" b="1" smtClean="0"/>
              <a:t>Level (b). Empirical Data on How Science is Done.</a:t>
            </a:r>
            <a:br>
              <a:rPr lang="en-US" b="1" smtClean="0"/>
            </a:br>
            <a:r>
              <a:rPr lang="en-US" b="1" smtClean="0"/>
              <a:t>Falsificationism Falsified</a:t>
            </a:r>
            <a:r>
              <a:rPr lang="en-US" smtClean="0"/>
              <a:t/>
            </a:r>
            <a:br>
              <a:rPr lang="en-US" smtClean="0"/>
            </a:br>
            <a:r>
              <a:rPr lang="en-US" i="1" smtClean="0"/>
              <a:t> </a:t>
            </a:r>
            <a:endParaRPr lang="en-US" b="1" i="1"/>
          </a:p>
        </p:txBody>
      </p:sp>
      <p:sp>
        <p:nvSpPr>
          <p:cNvPr id="3" name="Content Placeholder 2"/>
          <p:cNvSpPr>
            <a:spLocks noGrp="1"/>
          </p:cNvSpPr>
          <p:nvPr>
            <p:ph idx="1"/>
          </p:nvPr>
        </p:nvSpPr>
        <p:spPr/>
        <p:txBody>
          <a:bodyPr>
            <a:normAutofit/>
          </a:bodyPr>
          <a:lstStyle/>
          <a:p>
            <a:r>
              <a:rPr lang="en-US" b="1" smtClean="0"/>
              <a:t>Hansson (2006), "Falsificationism Falsified“</a:t>
            </a:r>
          </a:p>
          <a:p>
            <a:r>
              <a:rPr lang="en-US" b="1" smtClean="0"/>
              <a:t>Examined all 70 articles in </a:t>
            </a:r>
            <a:r>
              <a:rPr lang="en-US" b="1" i="1" smtClean="0"/>
              <a:t>Nature</a:t>
            </a:r>
            <a:r>
              <a:rPr lang="en-US" b="1" smtClean="0"/>
              <a:t> in year 2000 (empiricism!)</a:t>
            </a:r>
          </a:p>
          <a:p>
            <a:r>
              <a:rPr lang="en-US" b="1" smtClean="0"/>
              <a:t>Conceptual analysis of Popper's falsificationism, dividing the central thesis into several components</a:t>
            </a:r>
          </a:p>
          <a:p>
            <a:r>
              <a:rPr lang="en-US" b="1" smtClean="0"/>
              <a:t>Few articles do or could fit “All </a:t>
            </a:r>
            <a:r>
              <a:rPr lang="en-US" b="1" i="1" smtClean="0"/>
              <a:t>A</a:t>
            </a:r>
            <a:r>
              <a:rPr lang="en-US" b="1" smtClean="0"/>
              <a:t> are </a:t>
            </a:r>
            <a:r>
              <a:rPr lang="en-US" b="1" i="1" smtClean="0"/>
              <a:t>B</a:t>
            </a:r>
            <a:r>
              <a:rPr lang="en-US" b="1" smtClean="0"/>
              <a:t>” structure</a:t>
            </a:r>
          </a:p>
          <a:p>
            <a:pPr lvl="1"/>
            <a:r>
              <a:rPr lang="en-US" b="1" smtClean="0"/>
              <a:t>eliminates explorative research  which</a:t>
            </a:r>
            <a:br>
              <a:rPr lang="en-US" b="1" smtClean="0"/>
            </a:br>
            <a:r>
              <a:rPr lang="en-US" b="1" smtClean="0"/>
              <a:t>"proceeds open-endedly without any preconceived categorization of possible research outcomes” 49/70</a:t>
            </a:r>
          </a:p>
          <a:p>
            <a:r>
              <a:rPr lang="en-US" b="1" smtClean="0"/>
              <a:t>69/70 did not fit Popper’s paradigm of </a:t>
            </a:r>
            <a:br>
              <a:rPr lang="en-US" b="1" smtClean="0"/>
            </a:br>
            <a:r>
              <a:rPr lang="en-US" b="1" smtClean="0"/>
              <a:t>science-by-hypothesis testing (unarguably 67/70 )</a:t>
            </a:r>
          </a:p>
          <a:p>
            <a:pPr lvl="1"/>
            <a:endParaRPr lang="en-US" b="1" smtClean="0"/>
          </a:p>
          <a:p>
            <a:endParaRPr lang="en-US" b="1" smtClean="0"/>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22</a:t>
            </a:fld>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(b) </a:t>
            </a:r>
            <a:endParaRPr lang="en-US" b="1" i="1"/>
          </a:p>
        </p:txBody>
      </p:sp>
      <p:sp>
        <p:nvSpPr>
          <p:cNvPr id="3" name="Content Placeholder 2"/>
          <p:cNvSpPr>
            <a:spLocks noGrp="1"/>
          </p:cNvSpPr>
          <p:nvPr>
            <p:ph idx="1"/>
          </p:nvPr>
        </p:nvSpPr>
        <p:spPr/>
        <p:txBody>
          <a:bodyPr>
            <a:normAutofit/>
          </a:bodyPr>
          <a:lstStyle/>
          <a:p>
            <a:r>
              <a:rPr lang="en-US" b="1" smtClean="0"/>
              <a:t>What is a falsificationist to do?</a:t>
            </a:r>
          </a:p>
          <a:p>
            <a:r>
              <a:rPr lang="en-US" b="1" smtClean="0"/>
              <a:t>Deny the quality of the research ?</a:t>
            </a:r>
          </a:p>
          <a:p>
            <a:r>
              <a:rPr lang="en-US" b="1" smtClean="0"/>
              <a:t>Perhaps label 69 of 70 articles in </a:t>
            </a:r>
            <a:r>
              <a:rPr lang="en-US" b="1" i="1" smtClean="0"/>
              <a:t>Nature</a:t>
            </a:r>
            <a:r>
              <a:rPr lang="en-US" b="1" smtClean="0"/>
              <a:t> as </a:t>
            </a:r>
            <a:r>
              <a:rPr lang="en-US" b="1" i="1" smtClean="0"/>
              <a:t>pseudo-science</a:t>
            </a:r>
            <a:r>
              <a:rPr lang="en-US" b="1" smtClean="0"/>
              <a:t>?</a:t>
            </a:r>
          </a:p>
          <a:p>
            <a:r>
              <a:rPr lang="en-US" b="1" smtClean="0"/>
              <a:t>Hansson – this confirms Ernest  Nagel (1979):</a:t>
            </a:r>
            <a:br>
              <a:rPr lang="en-US" b="1" smtClean="0"/>
            </a:br>
            <a:r>
              <a:rPr lang="en-US" b="1" smtClean="0"/>
              <a:t>Popper's "conception of the role of falsification in the use and development of theories is an oversimplification that is close to being a caricature of scientific procedure.“</a:t>
            </a:r>
          </a:p>
          <a:p>
            <a:endParaRPr lang="en-US" b="1" smtClean="0"/>
          </a:p>
          <a:p>
            <a:r>
              <a:rPr lang="en-US" b="1" i="1" smtClean="0"/>
              <a:t>Falsificationism</a:t>
            </a:r>
            <a:r>
              <a:rPr lang="en-US" b="1" smtClean="0"/>
              <a:t> has been falsified empirically.</a:t>
            </a:r>
            <a:endParaRPr lang="en-US" smtClean="0"/>
          </a:p>
          <a:p>
            <a:endParaRPr lang="en-US" b="1" smtClean="0"/>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23</a:t>
            </a:fld>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Level (c). Critique of Popper's Philosophy to Validation in Computational PDE Modeling</a:t>
            </a:r>
            <a:endParaRPr lang="en-US" b="1" i="1"/>
          </a:p>
        </p:txBody>
      </p:sp>
      <p:sp>
        <p:nvSpPr>
          <p:cNvPr id="3" name="Content Placeholder 2"/>
          <p:cNvSpPr>
            <a:spLocks noGrp="1"/>
          </p:cNvSpPr>
          <p:nvPr>
            <p:ph idx="1"/>
          </p:nvPr>
        </p:nvSpPr>
        <p:spPr/>
        <p:txBody>
          <a:bodyPr>
            <a:normAutofit/>
          </a:bodyPr>
          <a:lstStyle/>
          <a:p>
            <a:pPr>
              <a:buNone/>
            </a:pPr>
            <a:r>
              <a:rPr lang="en-US" b="1" smtClean="0"/>
              <a:t>	Popper [1, p. 444]</a:t>
            </a:r>
          </a:p>
          <a:p>
            <a:pPr>
              <a:buNone/>
            </a:pPr>
            <a:r>
              <a:rPr lang="en-US" b="1" smtClean="0"/>
              <a:t>“... The statement ‘this container contains water’ is a testable but non-verifiable hypothesis, transcending experience.” </a:t>
            </a:r>
            <a:endParaRPr lang="en-US" smtClean="0"/>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24</a:t>
            </a:fld>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Level (c). Critique of Popper's Philosophy to Validation in Computational PDE Modeling</a:t>
            </a:r>
            <a:endParaRPr lang="en-US" b="1" i="1"/>
          </a:p>
        </p:txBody>
      </p:sp>
      <p:sp>
        <p:nvSpPr>
          <p:cNvPr id="3" name="Content Placeholder 2"/>
          <p:cNvSpPr>
            <a:spLocks noGrp="1"/>
          </p:cNvSpPr>
          <p:nvPr>
            <p:ph idx="1"/>
          </p:nvPr>
        </p:nvSpPr>
        <p:spPr/>
        <p:txBody>
          <a:bodyPr>
            <a:normAutofit/>
          </a:bodyPr>
          <a:lstStyle/>
          <a:p>
            <a:pPr>
              <a:buNone/>
            </a:pPr>
            <a:r>
              <a:rPr lang="en-US" b="1" smtClean="0"/>
              <a:t>	Popper [1, p. 444]</a:t>
            </a:r>
          </a:p>
          <a:p>
            <a:pPr>
              <a:buNone/>
            </a:pPr>
            <a:r>
              <a:rPr lang="en-US" b="1" smtClean="0"/>
              <a:t>“... The statement ‘this container contains water’ is a testable but non-verifiable hypothesis, transcending experience.” </a:t>
            </a:r>
            <a:endParaRPr lang="en-US" smtClean="0"/>
          </a:p>
          <a:p>
            <a:r>
              <a:rPr lang="en-US" b="1" smtClean="0"/>
              <a:t>I would add, transcending common sense. </a:t>
            </a:r>
          </a:p>
          <a:p>
            <a:r>
              <a:rPr lang="en-US" b="1" smtClean="0"/>
              <a:t>I can tolerate Popper’s position, given his perspective and intellectual tradition,  </a:t>
            </a:r>
          </a:p>
          <a:p>
            <a:r>
              <a:rPr lang="en-US" b="1" smtClean="0"/>
              <a:t>but I cannot understand how practical scientists and engineers could take this stuff seriously. </a:t>
            </a:r>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25</a:t>
            </a:fld>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 Validation Modeling</a:t>
            </a:r>
            <a:endParaRPr lang="en-US" i="1"/>
          </a:p>
        </p:txBody>
      </p:sp>
      <p:sp>
        <p:nvSpPr>
          <p:cNvPr id="3" name="Content Placeholder 2"/>
          <p:cNvSpPr>
            <a:spLocks noGrp="1"/>
          </p:cNvSpPr>
          <p:nvPr>
            <p:ph idx="1"/>
          </p:nvPr>
        </p:nvSpPr>
        <p:spPr/>
        <p:txBody>
          <a:bodyPr>
            <a:normAutofit/>
          </a:bodyPr>
          <a:lstStyle/>
          <a:p>
            <a:pPr>
              <a:buNone/>
            </a:pPr>
            <a:r>
              <a:rPr lang="en-US" b="1" smtClean="0"/>
              <a:t>	Popper also agreed with Hume that there is no </a:t>
            </a:r>
            <a:r>
              <a:rPr lang="en-US" b="1" u="sng" smtClean="0"/>
              <a:t>logical</a:t>
            </a:r>
            <a:r>
              <a:rPr lang="en-US" b="1" smtClean="0"/>
              <a:t> reason to prefer an extensively tested theory to an untested theory.</a:t>
            </a:r>
          </a:p>
          <a:p>
            <a:pPr>
              <a:buNone/>
            </a:pPr>
            <a:r>
              <a:rPr lang="en-US" b="1" smtClean="0"/>
              <a:t>	</a:t>
            </a:r>
          </a:p>
          <a:p>
            <a:pPr>
              <a:buNone/>
            </a:pPr>
            <a:r>
              <a:rPr lang="en-US" b="1" smtClean="0"/>
              <a:t>... impossible to take this seriously.</a:t>
            </a:r>
          </a:p>
          <a:p>
            <a:pPr>
              <a:buNone/>
            </a:pPr>
            <a:endParaRPr lang="en-US" b="1" smtClean="0"/>
          </a:p>
          <a:p>
            <a:pPr>
              <a:buNone/>
            </a:pPr>
            <a:r>
              <a:rPr lang="en-US" b="1" smtClean="0"/>
              <a:t>	</a:t>
            </a:r>
          </a:p>
        </p:txBody>
      </p:sp>
      <p:sp>
        <p:nvSpPr>
          <p:cNvPr id="5" name="Slide Number Placeholder 4"/>
          <p:cNvSpPr>
            <a:spLocks noGrp="1"/>
          </p:cNvSpPr>
          <p:nvPr>
            <p:ph type="sldNum" sz="quarter" idx="12"/>
          </p:nvPr>
        </p:nvSpPr>
        <p:spPr/>
        <p:txBody>
          <a:bodyPr/>
          <a:lstStyle/>
          <a:p>
            <a:fld id="{321B61DE-0F0E-4994-93E2-55A3B5FE23F5}" type="slidenum">
              <a:rPr lang="en-US" smtClean="0"/>
              <a:pPr/>
              <a:t>26</a:t>
            </a:fld>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 Validation Modeling</a:t>
            </a:r>
            <a:endParaRPr lang="en-US" i="1"/>
          </a:p>
        </p:txBody>
      </p:sp>
      <p:sp>
        <p:nvSpPr>
          <p:cNvPr id="3" name="Content Placeholder 2"/>
          <p:cNvSpPr>
            <a:spLocks noGrp="1"/>
          </p:cNvSpPr>
          <p:nvPr>
            <p:ph idx="1"/>
          </p:nvPr>
        </p:nvSpPr>
        <p:spPr/>
        <p:txBody>
          <a:bodyPr>
            <a:normAutofit/>
          </a:bodyPr>
          <a:lstStyle/>
          <a:p>
            <a:pPr>
              <a:buNone/>
            </a:pPr>
            <a:r>
              <a:rPr lang="en-US" b="1" smtClean="0"/>
              <a:t>	</a:t>
            </a:r>
          </a:p>
          <a:p>
            <a:pPr>
              <a:buNone/>
            </a:pPr>
            <a:r>
              <a:rPr lang="en-US" b="1" smtClean="0"/>
              <a:t>	Maybe we cannot adequately model </a:t>
            </a:r>
          </a:p>
          <a:p>
            <a:pPr>
              <a:buNone/>
            </a:pPr>
            <a:endParaRPr lang="en-US" b="1" smtClean="0"/>
          </a:p>
          <a:p>
            <a:pPr lvl="1"/>
            <a:r>
              <a:rPr lang="en-US" b="1" smtClean="0"/>
              <a:t>underground nuclear waste disposal methods</a:t>
            </a:r>
          </a:p>
          <a:p>
            <a:pPr lvl="1"/>
            <a:r>
              <a:rPr lang="en-US" b="1" smtClean="0"/>
              <a:t>climate changes</a:t>
            </a:r>
          </a:p>
          <a:p>
            <a:pPr lvl="1"/>
            <a:endParaRPr lang="en-US" b="1" smtClean="0"/>
          </a:p>
          <a:p>
            <a:pPr>
              <a:buNone/>
            </a:pPr>
            <a:r>
              <a:rPr lang="en-US" b="1" smtClean="0"/>
              <a:t>	but that evaluation should not hinge on a philosophy of science that equally leads to the conclusion that we cannot say with confidence that a cup contains water, or that a tested theory is preferable to an untested theory!</a:t>
            </a:r>
            <a:endParaRPr lang="en-US" smtClean="0"/>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27</a:t>
            </a:fld>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 Validation Modeling</a:t>
            </a:r>
            <a:endParaRPr lang="en-US" i="1"/>
          </a:p>
        </p:txBody>
      </p:sp>
      <p:sp>
        <p:nvSpPr>
          <p:cNvPr id="3" name="Content Placeholder 2"/>
          <p:cNvSpPr>
            <a:spLocks noGrp="1"/>
          </p:cNvSpPr>
          <p:nvPr>
            <p:ph idx="1"/>
          </p:nvPr>
        </p:nvSpPr>
        <p:spPr/>
        <p:txBody>
          <a:bodyPr>
            <a:normAutofit/>
          </a:bodyPr>
          <a:lstStyle/>
          <a:p>
            <a:pPr algn="ctr">
              <a:buNone/>
            </a:pPr>
            <a:r>
              <a:rPr lang="en-US" b="1" i="1" smtClean="0"/>
              <a:t>	OK, Disregard  all  the critiques above.</a:t>
            </a:r>
          </a:p>
          <a:p>
            <a:r>
              <a:rPr lang="en-US" b="1" smtClean="0"/>
              <a:t>Say we accept Popper's philosophy, that only falsifiability reigns and there is no verifiability of any scientific theory. </a:t>
            </a:r>
          </a:p>
          <a:p>
            <a:r>
              <a:rPr lang="en-US" b="1" smtClean="0"/>
              <a:t>Say we ignore Hansson's empirical demonstration, and the intuition of practicing scientists and engineers, that Popper's prescription of how science is done or should be done is, </a:t>
            </a:r>
            <a:br>
              <a:rPr lang="en-US" b="1" smtClean="0"/>
            </a:br>
            <a:r>
              <a:rPr lang="en-US" b="1" smtClean="0"/>
              <a:t>in fact, not accurate. </a:t>
            </a:r>
          </a:p>
          <a:p>
            <a:endParaRPr lang="en-US" b="1" smtClean="0"/>
          </a:p>
          <a:p>
            <a:r>
              <a:rPr lang="en-US" b="1" smtClean="0"/>
              <a:t>A question remains: Is Popper's philosophy as usually stated applicable to modern computational PDE modeling?</a:t>
            </a:r>
          </a:p>
        </p:txBody>
      </p:sp>
      <p:sp>
        <p:nvSpPr>
          <p:cNvPr id="5" name="Slide Number Placeholder 4"/>
          <p:cNvSpPr>
            <a:spLocks noGrp="1"/>
          </p:cNvSpPr>
          <p:nvPr>
            <p:ph type="sldNum" sz="quarter" idx="12"/>
          </p:nvPr>
        </p:nvSpPr>
        <p:spPr/>
        <p:txBody>
          <a:bodyPr/>
          <a:lstStyle/>
          <a:p>
            <a:fld id="{321B61DE-0F0E-4994-93E2-55A3B5FE23F5}" type="slidenum">
              <a:rPr lang="en-US" smtClean="0"/>
              <a:pPr/>
              <a:t>28</a:t>
            </a:fld>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 Validation Modeling</a:t>
            </a:r>
            <a:endParaRPr lang="en-US" i="1"/>
          </a:p>
        </p:txBody>
      </p:sp>
      <p:sp>
        <p:nvSpPr>
          <p:cNvPr id="3" name="Content Placeholder 2"/>
          <p:cNvSpPr>
            <a:spLocks noGrp="1"/>
          </p:cNvSpPr>
          <p:nvPr>
            <p:ph idx="1"/>
          </p:nvPr>
        </p:nvSpPr>
        <p:spPr/>
        <p:txBody>
          <a:bodyPr>
            <a:normAutofit/>
          </a:bodyPr>
          <a:lstStyle/>
          <a:p>
            <a:pPr algn="ctr">
              <a:buNone/>
            </a:pPr>
            <a:r>
              <a:rPr lang="en-US" b="1" i="1" smtClean="0"/>
              <a:t>	</a:t>
            </a:r>
          </a:p>
          <a:p>
            <a:pPr algn="ctr">
              <a:buNone/>
            </a:pPr>
            <a:endParaRPr lang="en-US" b="1" i="1" smtClean="0"/>
          </a:p>
          <a:p>
            <a:pPr algn="ctr">
              <a:buNone/>
            </a:pPr>
            <a:endParaRPr lang="en-US" b="1" i="1" smtClean="0"/>
          </a:p>
          <a:p>
            <a:pPr algn="ctr">
              <a:buNone/>
            </a:pPr>
            <a:endParaRPr lang="en-US" b="1" i="1" smtClean="0"/>
          </a:p>
          <a:p>
            <a:pPr>
              <a:buNone/>
            </a:pPr>
            <a:r>
              <a:rPr lang="en-US" b="1" smtClean="0"/>
              <a:t>	Is Popper's philosophy as usually stated applicable to modern computational PDE modeling?</a:t>
            </a:r>
          </a:p>
          <a:p>
            <a:pPr>
              <a:buNone/>
            </a:pPr>
            <a:endParaRPr lang="en-US" b="1" smtClean="0"/>
          </a:p>
          <a:p>
            <a:pPr algn="ctr">
              <a:buNone/>
            </a:pPr>
            <a:r>
              <a:rPr lang="en-US" b="1" i="1" smtClean="0"/>
              <a:t>NO.</a:t>
            </a:r>
          </a:p>
        </p:txBody>
      </p:sp>
      <p:sp>
        <p:nvSpPr>
          <p:cNvPr id="5" name="Slide Number Placeholder 4"/>
          <p:cNvSpPr>
            <a:spLocks noGrp="1"/>
          </p:cNvSpPr>
          <p:nvPr>
            <p:ph type="sldNum" sz="quarter" idx="12"/>
          </p:nvPr>
        </p:nvSpPr>
        <p:spPr/>
        <p:txBody>
          <a:bodyPr/>
          <a:lstStyle/>
          <a:p>
            <a:fld id="{321B61DE-0F0E-4994-93E2-55A3B5FE23F5}" type="slidenum">
              <a:rPr lang="en-US" smtClean="0"/>
              <a:pPr/>
              <a:t>29</a:t>
            </a:fld>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background</a:t>
            </a:r>
            <a:endParaRPr lang="en-US" i="1"/>
          </a:p>
        </p:txBody>
      </p:sp>
      <p:sp>
        <p:nvSpPr>
          <p:cNvPr id="3" name="Content Placeholder 2"/>
          <p:cNvSpPr>
            <a:spLocks noGrp="1"/>
          </p:cNvSpPr>
          <p:nvPr>
            <p:ph idx="1"/>
          </p:nvPr>
        </p:nvSpPr>
        <p:spPr/>
        <p:txBody>
          <a:bodyPr>
            <a:normAutofit lnSpcReduction="10000"/>
          </a:bodyPr>
          <a:lstStyle/>
          <a:p>
            <a:pPr>
              <a:buNone/>
            </a:pPr>
            <a:endParaRPr lang="en-US" smtClean="0"/>
          </a:p>
          <a:p>
            <a:pPr>
              <a:buNone/>
            </a:pPr>
            <a:r>
              <a:rPr lang="en-US" b="1" smtClean="0"/>
              <a:t>Karl Popper (1902-1994) 	    	Thomas Kuhn (1922-1996)</a:t>
            </a:r>
          </a:p>
          <a:p>
            <a:pPr>
              <a:buNone/>
            </a:pPr>
            <a:r>
              <a:rPr lang="en-US" b="1" smtClean="0"/>
              <a:t>Kant's problem of </a:t>
            </a:r>
            <a:r>
              <a:rPr lang="en-US" b="1" i="1" smtClean="0"/>
              <a:t>demarcation</a:t>
            </a:r>
            <a:r>
              <a:rPr lang="en-US" b="1" smtClean="0"/>
              <a:t>  - the central issue of science</a:t>
            </a:r>
          </a:p>
          <a:p>
            <a:pPr>
              <a:buNone/>
            </a:pPr>
            <a:r>
              <a:rPr lang="en-US" b="1" smtClean="0"/>
              <a:t>	...scientific theory (statements) from those of </a:t>
            </a:r>
          </a:p>
          <a:p>
            <a:pPr>
              <a:buNone/>
            </a:pPr>
            <a:r>
              <a:rPr lang="en-US" b="1" smtClean="0"/>
              <a:t>	metaphysics (Kant's concern) or </a:t>
            </a:r>
          </a:p>
          <a:p>
            <a:pPr>
              <a:buNone/>
            </a:pPr>
            <a:r>
              <a:rPr lang="en-US" b="1" smtClean="0"/>
              <a:t>	pseudo-science (Marx, Freud, Adler, astrology)</a:t>
            </a:r>
          </a:p>
          <a:p>
            <a:pPr>
              <a:buNone/>
            </a:pPr>
            <a:r>
              <a:rPr lang="en-US" b="1" smtClean="0"/>
              <a:t>Popper has less current interest to philosophers but</a:t>
            </a:r>
          </a:p>
          <a:p>
            <a:pPr>
              <a:buNone/>
            </a:pPr>
            <a:r>
              <a:rPr lang="en-US" b="1" smtClean="0"/>
              <a:t>lasting influence on scientists and engineers</a:t>
            </a:r>
          </a:p>
          <a:p>
            <a:pPr>
              <a:buNone/>
            </a:pPr>
            <a:r>
              <a:rPr lang="en-US" b="1" smtClean="0"/>
              <a:t>	...Validation of computational models (PDE’s)</a:t>
            </a:r>
          </a:p>
          <a:p>
            <a:pPr>
              <a:buNone/>
            </a:pPr>
            <a:r>
              <a:rPr lang="en-US" b="1" smtClean="0"/>
              <a:t>	... well known, not well read</a:t>
            </a:r>
          </a:p>
          <a:p>
            <a:pPr>
              <a:buNone/>
            </a:pPr>
            <a:r>
              <a:rPr lang="en-US" b="1" smtClean="0"/>
              <a:t>	</a:t>
            </a:r>
            <a:endParaRPr lang="en-US" smtClean="0"/>
          </a:p>
          <a:p>
            <a:pPr>
              <a:buNone/>
            </a:pPr>
            <a:endParaRPr lang="en-US" smtClean="0"/>
          </a:p>
          <a:p>
            <a:pPr>
              <a:buNone/>
            </a:pPr>
            <a:endParaRPr lang="en-US" sz="1400" smtClean="0"/>
          </a:p>
          <a:p>
            <a:pPr>
              <a:buNone/>
            </a:pPr>
            <a:endParaRPr lang="en-US" sz="1400"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3</a:t>
            </a:fld>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 Validation Modeling</a:t>
            </a:r>
            <a:endParaRPr lang="en-US" i="1"/>
          </a:p>
        </p:txBody>
      </p:sp>
      <p:sp>
        <p:nvSpPr>
          <p:cNvPr id="3" name="Content Placeholder 2"/>
          <p:cNvSpPr>
            <a:spLocks noGrp="1"/>
          </p:cNvSpPr>
          <p:nvPr>
            <p:ph idx="1"/>
          </p:nvPr>
        </p:nvSpPr>
        <p:spPr/>
        <p:txBody>
          <a:bodyPr>
            <a:normAutofit/>
          </a:bodyPr>
          <a:lstStyle/>
          <a:p>
            <a:r>
              <a:rPr lang="en-US" b="1" smtClean="0"/>
              <a:t>Popper was concerned with </a:t>
            </a:r>
            <a:r>
              <a:rPr lang="en-US" b="1" i="1" smtClean="0"/>
              <a:t>Truth</a:t>
            </a:r>
            <a:r>
              <a:rPr lang="en-US" b="1" smtClean="0"/>
              <a:t> of a scientific </a:t>
            </a:r>
            <a:r>
              <a:rPr lang="en-US" b="1" i="1" smtClean="0"/>
              <a:t>theory</a:t>
            </a:r>
            <a:r>
              <a:rPr lang="en-US" b="1" smtClean="0"/>
              <a:t>. </a:t>
            </a:r>
          </a:p>
          <a:p>
            <a:r>
              <a:rPr lang="en-US" b="1" smtClean="0"/>
              <a:t>Is </a:t>
            </a:r>
            <a:r>
              <a:rPr lang="en-US" b="1" i="1" smtClean="0"/>
              <a:t>theory</a:t>
            </a:r>
            <a:r>
              <a:rPr lang="en-US" b="1" smtClean="0"/>
              <a:t> equivalent to </a:t>
            </a:r>
            <a:r>
              <a:rPr lang="en-US" b="1" i="1" smtClean="0"/>
              <a:t>computational PDE model</a:t>
            </a:r>
            <a:r>
              <a:rPr lang="en-US" b="1" smtClean="0"/>
              <a:t>?</a:t>
            </a:r>
          </a:p>
          <a:p>
            <a:r>
              <a:rPr lang="en-US" b="1" smtClean="0"/>
              <a:t>Some say no, but we accept at least a parallel </a:t>
            </a:r>
          </a:p>
          <a:p>
            <a:pPr>
              <a:buNone/>
            </a:pPr>
            <a:endParaRPr lang="en-US" b="1" i="1" smtClean="0"/>
          </a:p>
          <a:p>
            <a:pPr>
              <a:buNone/>
            </a:pPr>
            <a:r>
              <a:rPr lang="en-US" b="1" smtClean="0"/>
              <a:t>	Level (c-1).</a:t>
            </a:r>
          </a:p>
          <a:p>
            <a:pPr>
              <a:buNone/>
            </a:pPr>
            <a:r>
              <a:rPr lang="en-US" b="1" smtClean="0"/>
              <a:t>	 Inclusion of Popper's  </a:t>
            </a:r>
            <a:r>
              <a:rPr lang="en-US" b="1" i="1" smtClean="0"/>
              <a:t>Numerical Universality</a:t>
            </a:r>
            <a:r>
              <a:rPr lang="en-US" b="1" smtClean="0"/>
              <a:t> in Validation</a:t>
            </a:r>
            <a:endParaRPr lang="en-US" smtClean="0"/>
          </a:p>
          <a:p>
            <a:pPr>
              <a:buNone/>
            </a:pPr>
            <a:endParaRPr lang="en-US" b="1" i="1" smtClean="0"/>
          </a:p>
          <a:p>
            <a:pPr>
              <a:buNone/>
            </a:pPr>
            <a:r>
              <a:rPr lang="en-US" b="1" smtClean="0"/>
              <a:t>	Level (c-2).  </a:t>
            </a:r>
          </a:p>
          <a:p>
            <a:pPr>
              <a:buNone/>
            </a:pPr>
            <a:r>
              <a:rPr lang="en-US" b="1" smtClean="0"/>
              <a:t>	Popper's  </a:t>
            </a:r>
            <a:r>
              <a:rPr lang="en-US" b="1" i="1" smtClean="0"/>
              <a:t>Truth</a:t>
            </a:r>
            <a:r>
              <a:rPr lang="en-US" b="1" smtClean="0"/>
              <a:t> vs Validation </a:t>
            </a:r>
            <a:r>
              <a:rPr lang="en-US" b="1" i="1" smtClean="0"/>
              <a:t>Accuracy</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30</a:t>
            </a:fld>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(c-1). Numerical Universality</a:t>
            </a:r>
            <a:r>
              <a:rPr lang="en-US" smtClean="0"/>
              <a:t> </a:t>
            </a:r>
            <a:endParaRPr lang="en-US" i="1"/>
          </a:p>
        </p:txBody>
      </p:sp>
      <p:sp>
        <p:nvSpPr>
          <p:cNvPr id="3" name="Content Placeholder 2"/>
          <p:cNvSpPr>
            <a:spLocks noGrp="1"/>
          </p:cNvSpPr>
          <p:nvPr>
            <p:ph idx="1"/>
          </p:nvPr>
        </p:nvSpPr>
        <p:spPr/>
        <p:txBody>
          <a:bodyPr>
            <a:normAutofit lnSpcReduction="10000"/>
          </a:bodyPr>
          <a:lstStyle/>
          <a:p>
            <a:r>
              <a:rPr lang="en-US" b="1" smtClean="0"/>
              <a:t>Falsificationists ignore Popper’s distinction  between </a:t>
            </a:r>
            <a:br>
              <a:rPr lang="en-US" b="1" smtClean="0"/>
            </a:br>
            <a:r>
              <a:rPr lang="en-US" b="1" i="1" smtClean="0"/>
              <a:t>strict universality </a:t>
            </a:r>
            <a:r>
              <a:rPr lang="en-US" b="1" smtClean="0"/>
              <a:t>[</a:t>
            </a:r>
            <a:r>
              <a:rPr lang="en-US" b="1" i="1" smtClean="0"/>
              <a:t>∞</a:t>
            </a:r>
            <a:r>
              <a:rPr lang="en-US" b="1" smtClean="0"/>
              <a:t>] &amp; </a:t>
            </a:r>
            <a:r>
              <a:rPr lang="en-US" b="1" i="1" smtClean="0"/>
              <a:t>numerical universality </a:t>
            </a:r>
            <a:r>
              <a:rPr lang="en-US" b="1" smtClean="0"/>
              <a:t>[</a:t>
            </a:r>
            <a:r>
              <a:rPr lang="en-US" b="1" i="1" smtClean="0"/>
              <a:t>enumerable</a:t>
            </a:r>
            <a:r>
              <a:rPr lang="en-US" b="1" smtClean="0"/>
              <a:t>]</a:t>
            </a:r>
          </a:p>
          <a:p>
            <a:endParaRPr lang="en-US" b="1" i="1" smtClean="0"/>
          </a:p>
          <a:p>
            <a:r>
              <a:rPr lang="en-US" b="1" smtClean="0"/>
              <a:t>Latter </a:t>
            </a:r>
            <a:r>
              <a:rPr lang="en-US" b="1" i="1" smtClean="0"/>
              <a:t>is</a:t>
            </a:r>
            <a:r>
              <a:rPr lang="en-US" b="1" smtClean="0"/>
              <a:t> verifiable according to Popper himself, and it is the appropriate association for modern Validation </a:t>
            </a:r>
          </a:p>
          <a:p>
            <a:endParaRPr lang="en-US" b="1" smtClean="0"/>
          </a:p>
          <a:p>
            <a:r>
              <a:rPr lang="en-US" b="1" smtClean="0"/>
              <a:t>In normative V&amp;V practice  [15-24], Validation is claimed only for a finite number of experimental conditions</a:t>
            </a:r>
          </a:p>
          <a:p>
            <a:endParaRPr lang="en-US" b="1" smtClean="0"/>
          </a:p>
          <a:p>
            <a:r>
              <a:rPr lang="en-US" b="1" smtClean="0"/>
              <a:t>If a good model Validation agrees with experiments at </a:t>
            </a:r>
            <a:r>
              <a:rPr lang="en-US" b="1" i="1" smtClean="0"/>
              <a:t>all</a:t>
            </a:r>
            <a:r>
              <a:rPr lang="en-US" b="1" smtClean="0"/>
              <a:t> the set points tested, then it qualifies for </a:t>
            </a:r>
            <a:r>
              <a:rPr lang="en-US" b="1" i="1" smtClean="0"/>
              <a:t>numerical universality, </a:t>
            </a:r>
            <a:br>
              <a:rPr lang="en-US" b="1" i="1" smtClean="0"/>
            </a:br>
            <a:r>
              <a:rPr lang="en-US" b="1" smtClean="0"/>
              <a:t>therefore it is </a:t>
            </a:r>
            <a:r>
              <a:rPr lang="en-US" b="1" i="1" smtClean="0"/>
              <a:t>verifiable</a:t>
            </a:r>
            <a:r>
              <a:rPr lang="en-US" b="1" smtClean="0"/>
              <a:t> (Popper) or </a:t>
            </a:r>
            <a:r>
              <a:rPr lang="en-US" b="1" i="1" smtClean="0"/>
              <a:t>Validated</a:t>
            </a:r>
            <a:r>
              <a:rPr lang="en-US" b="1" smtClean="0"/>
              <a:t> (modern)</a:t>
            </a:r>
            <a:endParaRPr lang="en-US" smtClean="0"/>
          </a:p>
          <a:p>
            <a:endParaRPr lang="en-US" smtClean="0"/>
          </a:p>
          <a:p>
            <a:pPr>
              <a:buNone/>
            </a:pPr>
            <a:endParaRPr lang="en-US" b="1" i="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31</a:t>
            </a:fld>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(c-1). Numerical Universality</a:t>
            </a:r>
            <a:r>
              <a:rPr lang="en-US" smtClean="0"/>
              <a:t> </a:t>
            </a:r>
            <a:endParaRPr lang="en-US" i="1"/>
          </a:p>
        </p:txBody>
      </p:sp>
      <p:sp>
        <p:nvSpPr>
          <p:cNvPr id="3" name="Content Placeholder 2"/>
          <p:cNvSpPr>
            <a:spLocks noGrp="1"/>
          </p:cNvSpPr>
          <p:nvPr>
            <p:ph idx="1"/>
          </p:nvPr>
        </p:nvSpPr>
        <p:spPr/>
        <p:txBody>
          <a:bodyPr>
            <a:normAutofit/>
          </a:bodyPr>
          <a:lstStyle/>
          <a:p>
            <a:r>
              <a:rPr lang="en-US" b="1" smtClean="0"/>
              <a:t>Any extension of Validation results towards Popper's concept of </a:t>
            </a:r>
            <a:r>
              <a:rPr lang="en-US" b="1" i="1" smtClean="0"/>
              <a:t>strict universality</a:t>
            </a:r>
            <a:r>
              <a:rPr lang="en-US" b="1" smtClean="0"/>
              <a:t>, implying a continuum (interpolation), is (arguably) not part of Validation </a:t>
            </a:r>
            <a:r>
              <a:rPr lang="en-US" b="1" i="1" smtClean="0"/>
              <a:t>per se</a:t>
            </a:r>
          </a:p>
          <a:p>
            <a:endParaRPr lang="en-US" b="1" i="1" smtClean="0"/>
          </a:p>
          <a:p>
            <a:r>
              <a:rPr lang="en-US" b="1" smtClean="0"/>
              <a:t>(i.e., it is not part of the </a:t>
            </a:r>
            <a:r>
              <a:rPr lang="en-US" b="1" i="1" smtClean="0"/>
              <a:t>Validation exercise, </a:t>
            </a:r>
            <a:r>
              <a:rPr lang="en-US" b="1" smtClean="0"/>
              <a:t>but</a:t>
            </a:r>
            <a:r>
              <a:rPr lang="en-US" b="1" i="1" smtClean="0"/>
              <a:t> Application</a:t>
            </a:r>
            <a:r>
              <a:rPr lang="en-US" b="1" smtClean="0"/>
              <a:t>)</a:t>
            </a:r>
          </a:p>
          <a:p>
            <a:pPr>
              <a:buNone/>
            </a:pPr>
            <a:endParaRPr lang="en-US" b="1" i="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32</a:t>
            </a:fld>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(c-2). Truth</a:t>
            </a:r>
            <a:r>
              <a:rPr lang="en-US" smtClean="0"/>
              <a:t> vs. </a:t>
            </a:r>
            <a:r>
              <a:rPr lang="en-US" i="1" smtClean="0"/>
              <a:t>Accuracy</a:t>
            </a:r>
            <a:r>
              <a:rPr lang="en-US" smtClean="0"/>
              <a:t> </a:t>
            </a:r>
            <a:endParaRPr lang="en-US" i="1"/>
          </a:p>
        </p:txBody>
      </p:sp>
      <p:sp>
        <p:nvSpPr>
          <p:cNvPr id="3" name="Content Placeholder 2"/>
          <p:cNvSpPr>
            <a:spLocks noGrp="1"/>
          </p:cNvSpPr>
          <p:nvPr>
            <p:ph idx="1"/>
          </p:nvPr>
        </p:nvSpPr>
        <p:spPr/>
        <p:txBody>
          <a:bodyPr>
            <a:normAutofit lnSpcReduction="10000"/>
          </a:bodyPr>
          <a:lstStyle/>
          <a:p>
            <a:r>
              <a:rPr lang="en-US" b="1" smtClean="0"/>
              <a:t>Does Validation of a computational PDE model imply </a:t>
            </a:r>
            <a:r>
              <a:rPr lang="en-US" b="1" i="1" smtClean="0"/>
              <a:t>Truth</a:t>
            </a:r>
            <a:r>
              <a:rPr lang="en-US" b="1" smtClean="0"/>
              <a:t> of the model? </a:t>
            </a:r>
          </a:p>
          <a:p>
            <a:r>
              <a:rPr lang="en-US" b="1" smtClean="0"/>
              <a:t>Can Newton’s laws of motion and Einstein’s  relativity </a:t>
            </a:r>
            <a:br>
              <a:rPr lang="en-US" b="1" smtClean="0"/>
            </a:br>
            <a:r>
              <a:rPr lang="en-US" b="1" smtClean="0"/>
              <a:t>both be true?</a:t>
            </a:r>
          </a:p>
          <a:p>
            <a:r>
              <a:rPr lang="en-US" b="1" smtClean="0"/>
              <a:t>They surely are both </a:t>
            </a:r>
            <a:r>
              <a:rPr lang="en-US" b="1" i="1" smtClean="0"/>
              <a:t>accurate</a:t>
            </a:r>
            <a:r>
              <a:rPr lang="en-US" b="1" smtClean="0"/>
              <a:t> in their respective domains.</a:t>
            </a:r>
          </a:p>
          <a:p>
            <a:endParaRPr lang="en-US" b="1" smtClean="0"/>
          </a:p>
          <a:p>
            <a:r>
              <a:rPr lang="en-US" b="1" smtClean="0"/>
              <a:t>"There could be no fairer destiny for any ... theory than that it should point the way to a more comprehensive theory </a:t>
            </a:r>
            <a:br>
              <a:rPr lang="en-US" b="1" smtClean="0"/>
            </a:br>
            <a:r>
              <a:rPr lang="en-US" b="1" smtClean="0"/>
              <a:t>in which it lives on, as a limiting case.”</a:t>
            </a:r>
          </a:p>
          <a:p>
            <a:endParaRPr lang="en-US" b="1" smtClean="0"/>
          </a:p>
          <a:p>
            <a:r>
              <a:rPr lang="en-US" b="1" smtClean="0"/>
              <a:t>Is Newton </a:t>
            </a:r>
            <a:r>
              <a:rPr lang="en-US" b="1" i="1" smtClean="0"/>
              <a:t>false</a:t>
            </a:r>
            <a:r>
              <a:rPr lang="en-US" b="1" smtClean="0"/>
              <a:t>? </a:t>
            </a:r>
            <a:r>
              <a:rPr lang="en-US" b="1" i="1" smtClean="0"/>
              <a:t>Untrue</a:t>
            </a:r>
            <a:r>
              <a:rPr lang="en-US" b="1" smtClean="0"/>
              <a:t>? (Popper’s concern was </a:t>
            </a:r>
            <a:r>
              <a:rPr lang="en-US" b="1" i="1" smtClean="0"/>
              <a:t>Truth</a:t>
            </a:r>
            <a:r>
              <a:rPr lang="en-US" b="1" smtClean="0"/>
              <a:t>.)</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33</a:t>
            </a:fld>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(c-2). Truth</a:t>
            </a:r>
            <a:r>
              <a:rPr lang="en-US" smtClean="0"/>
              <a:t> vs. </a:t>
            </a:r>
            <a:r>
              <a:rPr lang="en-US" i="1" smtClean="0"/>
              <a:t>Accuracy</a:t>
            </a:r>
            <a:r>
              <a:rPr lang="en-US" smtClean="0"/>
              <a:t> </a:t>
            </a:r>
            <a:endParaRPr lang="en-US" i="1"/>
          </a:p>
        </p:txBody>
      </p:sp>
      <p:sp>
        <p:nvSpPr>
          <p:cNvPr id="3" name="Content Placeholder 2"/>
          <p:cNvSpPr>
            <a:spLocks noGrp="1"/>
          </p:cNvSpPr>
          <p:nvPr>
            <p:ph idx="1"/>
          </p:nvPr>
        </p:nvSpPr>
        <p:spPr/>
        <p:txBody>
          <a:bodyPr>
            <a:normAutofit/>
          </a:bodyPr>
          <a:lstStyle/>
          <a:p>
            <a:r>
              <a:rPr lang="en-US" b="1" i="1" smtClean="0"/>
              <a:t>Validation</a:t>
            </a:r>
            <a:r>
              <a:rPr lang="en-US" b="1" smtClean="0"/>
              <a:t> is not concerned  with "the whole truth about a phenomenon" </a:t>
            </a:r>
          </a:p>
          <a:p>
            <a:r>
              <a:rPr lang="en-US" b="1" smtClean="0"/>
              <a:t>the modest and realistic goal of Validation is </a:t>
            </a:r>
            <a:r>
              <a:rPr lang="en-US" b="1" i="1" smtClean="0"/>
              <a:t>accuracy</a:t>
            </a:r>
            <a:r>
              <a:rPr lang="en-US" b="1" smtClean="0"/>
              <a:t> </a:t>
            </a:r>
            <a:br>
              <a:rPr lang="en-US" b="1" smtClean="0"/>
            </a:br>
            <a:r>
              <a:rPr lang="en-US" b="1" smtClean="0"/>
              <a:t>defined for specific metrics and parameter domains</a:t>
            </a:r>
          </a:p>
          <a:p>
            <a:endParaRPr lang="en-US" b="1" smtClean="0"/>
          </a:p>
          <a:p>
            <a:r>
              <a:rPr lang="en-US" b="1" i="1" smtClean="0"/>
              <a:t>Truth</a:t>
            </a:r>
            <a:r>
              <a:rPr lang="en-US" b="1" smtClean="0"/>
              <a:t> for non-binary questions is fuzzy</a:t>
            </a:r>
          </a:p>
          <a:p>
            <a:r>
              <a:rPr lang="en-US" b="1" smtClean="0"/>
              <a:t>SEP: “</a:t>
            </a:r>
            <a:r>
              <a:rPr lang="en-US" smtClean="0"/>
              <a:t>It would be impossible to survey all there is to say about truth in any coherent way.”</a:t>
            </a:r>
            <a:endParaRPr lang="en-US" b="1" smtClean="0"/>
          </a:p>
          <a:p>
            <a:r>
              <a:rPr lang="en-US" b="1" i="1" smtClean="0"/>
              <a:t>accuracy</a:t>
            </a:r>
            <a:r>
              <a:rPr lang="en-US" b="1" smtClean="0"/>
              <a:t> can easily be well defined</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34</a:t>
            </a:fld>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(c-2). Truth</a:t>
            </a:r>
            <a:r>
              <a:rPr lang="en-US" smtClean="0"/>
              <a:t> vs. </a:t>
            </a:r>
            <a:r>
              <a:rPr lang="en-US" i="1" smtClean="0"/>
              <a:t>Accuracy</a:t>
            </a:r>
            <a:r>
              <a:rPr lang="en-US" smtClean="0"/>
              <a:t> </a:t>
            </a:r>
            <a:endParaRPr lang="en-US" i="1"/>
          </a:p>
        </p:txBody>
      </p:sp>
      <p:sp>
        <p:nvSpPr>
          <p:cNvPr id="3" name="Content Placeholder 2"/>
          <p:cNvSpPr>
            <a:spLocks noGrp="1"/>
          </p:cNvSpPr>
          <p:nvPr>
            <p:ph idx="1"/>
          </p:nvPr>
        </p:nvSpPr>
        <p:spPr/>
        <p:txBody>
          <a:bodyPr>
            <a:normAutofit/>
          </a:bodyPr>
          <a:lstStyle/>
          <a:p>
            <a:endParaRPr lang="en-US" b="1" i="1" smtClean="0"/>
          </a:p>
          <a:p>
            <a:r>
              <a:rPr lang="en-US" b="1" i="1" smtClean="0"/>
              <a:t>Truth</a:t>
            </a:r>
            <a:r>
              <a:rPr lang="en-US" b="1" smtClean="0"/>
              <a:t> questions can be appropriate in computational PDE modeling. </a:t>
            </a:r>
          </a:p>
          <a:p>
            <a:pPr lvl="1"/>
            <a:r>
              <a:rPr lang="en-US" b="1" smtClean="0"/>
              <a:t>e.g., groundwater flow models</a:t>
            </a:r>
          </a:p>
          <a:p>
            <a:pPr lvl="1"/>
            <a:r>
              <a:rPr lang="en-US" b="1" smtClean="0"/>
              <a:t>existence of an unseen fracture can be susceptible to a </a:t>
            </a:r>
            <a:r>
              <a:rPr lang="en-US" b="1" i="1" smtClean="0"/>
              <a:t>yes/no</a:t>
            </a:r>
            <a:r>
              <a:rPr lang="en-US" b="1" smtClean="0"/>
              <a:t> truth test</a:t>
            </a:r>
          </a:p>
          <a:p>
            <a:endParaRPr lang="en-US" b="1" smtClean="0"/>
          </a:p>
          <a:p>
            <a:r>
              <a:rPr lang="en-US" b="1" smtClean="0"/>
              <a:t>but most modeling evaluations are simply accuracy issues</a:t>
            </a:r>
            <a:endParaRPr lang="en-US"/>
          </a:p>
        </p:txBody>
      </p:sp>
      <p:sp>
        <p:nvSpPr>
          <p:cNvPr id="5" name="Slide Number Placeholder 4"/>
          <p:cNvSpPr>
            <a:spLocks noGrp="1"/>
          </p:cNvSpPr>
          <p:nvPr>
            <p:ph type="sldNum" sz="quarter" idx="12"/>
          </p:nvPr>
        </p:nvSpPr>
        <p:spPr/>
        <p:txBody>
          <a:bodyPr/>
          <a:lstStyle/>
          <a:p>
            <a:fld id="{321B61DE-0F0E-4994-93E2-55A3B5FE23F5}" type="slidenum">
              <a:rPr lang="en-US" smtClean="0"/>
              <a:pPr/>
              <a:t>35</a:t>
            </a:fld>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(c-2). Truth</a:t>
            </a:r>
            <a:r>
              <a:rPr lang="en-US" smtClean="0"/>
              <a:t> vs. </a:t>
            </a:r>
            <a:r>
              <a:rPr lang="en-US" i="1" smtClean="0"/>
              <a:t>Accuracy</a:t>
            </a:r>
            <a:r>
              <a:rPr lang="en-US" smtClean="0"/>
              <a:t> </a:t>
            </a:r>
            <a:endParaRPr lang="en-US" i="1"/>
          </a:p>
        </p:txBody>
      </p:sp>
      <p:sp>
        <p:nvSpPr>
          <p:cNvPr id="3" name="Content Placeholder 2"/>
          <p:cNvSpPr>
            <a:spLocks noGrp="1"/>
          </p:cNvSpPr>
          <p:nvPr>
            <p:ph idx="1"/>
          </p:nvPr>
        </p:nvSpPr>
        <p:spPr/>
        <p:txBody>
          <a:bodyPr>
            <a:normAutofit/>
          </a:bodyPr>
          <a:lstStyle/>
          <a:p>
            <a:r>
              <a:rPr lang="en-US" b="1" smtClean="0"/>
              <a:t>Limiting Validation to mere </a:t>
            </a:r>
            <a:r>
              <a:rPr lang="en-US" b="1" i="1" smtClean="0"/>
              <a:t>accuracy</a:t>
            </a:r>
            <a:r>
              <a:rPr lang="en-US" b="1" smtClean="0"/>
              <a:t> does not necessitate a utilitarianism philosophy for science theories</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36</a:t>
            </a:fld>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A Provocative Example of Validation of a Computational Model</a:t>
            </a:r>
            <a:endParaRPr lang="en-US"/>
          </a:p>
        </p:txBody>
      </p:sp>
      <p:sp>
        <p:nvSpPr>
          <p:cNvPr id="3" name="Content Placeholder 2"/>
          <p:cNvSpPr>
            <a:spLocks noGrp="1"/>
          </p:cNvSpPr>
          <p:nvPr>
            <p:ph idx="1"/>
          </p:nvPr>
        </p:nvSpPr>
        <p:spPr/>
        <p:txBody>
          <a:bodyPr>
            <a:normAutofit/>
          </a:bodyPr>
          <a:lstStyle/>
          <a:p>
            <a:r>
              <a:rPr lang="en-US" b="1" smtClean="0"/>
              <a:t>well-known astronomical model used for computations</a:t>
            </a:r>
          </a:p>
          <a:p>
            <a:r>
              <a:rPr lang="en-US" b="1" smtClean="0"/>
              <a:t>predictive accuracy well  established</a:t>
            </a:r>
          </a:p>
          <a:p>
            <a:r>
              <a:rPr lang="en-US" b="1" smtClean="0"/>
              <a:t>arguably used longer than any other scientific theory or model</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37</a:t>
            </a:fld>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1B61DE-0F0E-4994-93E2-55A3B5FE23F5}" type="slidenum">
              <a:rPr lang="en-US" smtClean="0"/>
              <a:pPr/>
              <a:t>38</a:t>
            </a:fld>
            <a:endParaRPr lang="en-US"/>
          </a:p>
        </p:txBody>
      </p:sp>
      <p:pic>
        <p:nvPicPr>
          <p:cNvPr id="3" name="Picture 2" descr="Bartolomeu_Velho_1568.jpg"/>
          <p:cNvPicPr>
            <a:picLocks noChangeAspect="1"/>
          </p:cNvPicPr>
          <p:nvPr/>
        </p:nvPicPr>
        <p:blipFill>
          <a:blip r:embed="rId2" cstate="print"/>
          <a:stretch>
            <a:fillRect/>
          </a:stretch>
        </p:blipFill>
        <p:spPr>
          <a:xfrm>
            <a:off x="0" y="55131"/>
            <a:ext cx="9144000" cy="6747738"/>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 of Solar System</a:t>
            </a:r>
            <a:endParaRPr lang="en-US" i="1"/>
          </a:p>
        </p:txBody>
      </p:sp>
      <p:sp>
        <p:nvSpPr>
          <p:cNvPr id="3" name="Content Placeholder 2"/>
          <p:cNvSpPr>
            <a:spLocks noGrp="1"/>
          </p:cNvSpPr>
          <p:nvPr>
            <p:ph idx="1"/>
          </p:nvPr>
        </p:nvSpPr>
        <p:spPr/>
        <p:txBody>
          <a:bodyPr>
            <a:normAutofit/>
          </a:bodyPr>
          <a:lstStyle/>
          <a:p>
            <a:r>
              <a:rPr lang="en-US" b="1" smtClean="0"/>
              <a:t>Ptolemy of Alexandria (~ 100 – 170 CE)</a:t>
            </a:r>
          </a:p>
          <a:p>
            <a:r>
              <a:rPr lang="en-US" b="1" smtClean="0"/>
              <a:t>geometer and acknowledged as greatest of the ancient astronomers</a:t>
            </a:r>
          </a:p>
          <a:p>
            <a:r>
              <a:rPr lang="en-US" b="1" smtClean="0"/>
              <a:t>theory described in his </a:t>
            </a:r>
            <a:r>
              <a:rPr lang="en-US" b="1" i="1" smtClean="0"/>
              <a:t>Syntaxis</a:t>
            </a:r>
            <a:r>
              <a:rPr lang="en-US" b="1" smtClean="0"/>
              <a:t> (later </a:t>
            </a:r>
            <a:r>
              <a:rPr lang="en-US" b="1" i="1" smtClean="0"/>
              <a:t>Almagest</a:t>
            </a:r>
            <a:r>
              <a:rPr lang="en-US" b="1" smtClean="0"/>
              <a:t> in Arabic)</a:t>
            </a:r>
          </a:p>
          <a:p>
            <a:r>
              <a:rPr lang="en-US" b="1" smtClean="0"/>
              <a:t>also an astrologer (wrote </a:t>
            </a:r>
            <a:r>
              <a:rPr lang="en-US" b="1" i="1" smtClean="0"/>
              <a:t>Tetrabiblos</a:t>
            </a:r>
            <a:r>
              <a:rPr lang="en-US" b="1" smtClean="0"/>
              <a:t>)</a:t>
            </a:r>
          </a:p>
        </p:txBody>
      </p:sp>
      <p:sp>
        <p:nvSpPr>
          <p:cNvPr id="5" name="Slide Number Placeholder 4"/>
          <p:cNvSpPr>
            <a:spLocks noGrp="1"/>
          </p:cNvSpPr>
          <p:nvPr>
            <p:ph type="sldNum" sz="quarter" idx="12"/>
          </p:nvPr>
        </p:nvSpPr>
        <p:spPr/>
        <p:txBody>
          <a:bodyPr/>
          <a:lstStyle/>
          <a:p>
            <a:fld id="{321B61DE-0F0E-4994-93E2-55A3B5FE23F5}" type="slidenum">
              <a:rPr lang="en-US" smtClean="0"/>
              <a:pPr/>
              <a:t>39</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smtClean="0"/>
              <a:t>Popular Popper Précis</a:t>
            </a:r>
            <a:endParaRPr lang="en-US"/>
          </a:p>
        </p:txBody>
      </p:sp>
      <p:sp>
        <p:nvSpPr>
          <p:cNvPr id="3" name="Content Placeholder 2"/>
          <p:cNvSpPr>
            <a:spLocks noGrp="1"/>
          </p:cNvSpPr>
          <p:nvPr>
            <p:ph idx="1"/>
          </p:nvPr>
        </p:nvSpPr>
        <p:spPr/>
        <p:txBody>
          <a:bodyPr>
            <a:normAutofit/>
          </a:bodyPr>
          <a:lstStyle/>
          <a:p>
            <a:pPr hangingPunct="0">
              <a:buNone/>
            </a:pPr>
            <a:r>
              <a:rPr lang="en-US" b="1" smtClean="0"/>
              <a:t> 	A scientific theory </a:t>
            </a:r>
          </a:p>
          <a:p>
            <a:pPr hangingPunct="0">
              <a:buNone/>
            </a:pPr>
            <a:r>
              <a:rPr lang="en-US" b="1" smtClean="0"/>
              <a:t>		[and by extension a computational model]</a:t>
            </a:r>
          </a:p>
          <a:p>
            <a:pPr hangingPunct="0">
              <a:buNone/>
            </a:pPr>
            <a:r>
              <a:rPr lang="en-US" b="1" smtClean="0"/>
              <a:t>	 cannot be verified [validated] i.e. proven to be true. </a:t>
            </a:r>
          </a:p>
          <a:p>
            <a:pPr hangingPunct="0">
              <a:buNone/>
            </a:pPr>
            <a:endParaRPr lang="en-US" b="1" smtClean="0"/>
          </a:p>
          <a:p>
            <a:pPr hangingPunct="0">
              <a:buNone/>
            </a:pPr>
            <a:r>
              <a:rPr lang="en-US" b="1" smtClean="0"/>
              <a:t>	It can only be falsified [invalidated] i.e. proven to be false. </a:t>
            </a:r>
          </a:p>
          <a:p>
            <a:pPr hangingPunct="0">
              <a:buNone/>
            </a:pPr>
            <a:r>
              <a:rPr lang="en-US" b="1" smtClean="0"/>
              <a:t>		“</a:t>
            </a:r>
            <a:r>
              <a:rPr lang="en-US" b="1" i="1" smtClean="0"/>
              <a:t>falsificationism”</a:t>
            </a:r>
          </a:p>
          <a:p>
            <a:pPr hangingPunct="0">
              <a:buNone/>
            </a:pPr>
            <a:endParaRPr lang="en-US" b="1" smtClean="0"/>
          </a:p>
          <a:p>
            <a:pPr hangingPunct="0">
              <a:buNone/>
            </a:pPr>
            <a:r>
              <a:rPr lang="en-US" b="1" smtClean="0"/>
              <a:t>	It must be capable (in principle) of being invalidated, i.e. be falsifiable, otherwise it is not a scientific theory but only a pseudo-scientific (or perhaps metaphysic) theory/statement</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a:t>
            </a:fld>
            <a:endParaRPr 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1B61DE-0F0E-4994-93E2-55A3B5FE23F5}" type="slidenum">
              <a:rPr lang="en-US" smtClean="0"/>
              <a:pPr/>
              <a:t>40</a:t>
            </a:fld>
            <a:endParaRPr lang="en-US"/>
          </a:p>
        </p:txBody>
      </p:sp>
      <p:pic>
        <p:nvPicPr>
          <p:cNvPr id="3" name="Picture 2" descr="Kepler_Mars_retrograde.jpg"/>
          <p:cNvPicPr>
            <a:picLocks noChangeAspect="1"/>
          </p:cNvPicPr>
          <p:nvPr/>
        </p:nvPicPr>
        <p:blipFill>
          <a:blip r:embed="rId2" cstate="print"/>
          <a:stretch>
            <a:fillRect/>
          </a:stretch>
        </p:blipFill>
        <p:spPr>
          <a:xfrm>
            <a:off x="2624137" y="1352550"/>
            <a:ext cx="3895725" cy="4152900"/>
          </a:xfrm>
          <a:prstGeom prst="rect">
            <a:avLst/>
          </a:prstGeo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 of Solar System</a:t>
            </a:r>
            <a:endParaRPr lang="en-US" i="1"/>
          </a:p>
        </p:txBody>
      </p:sp>
      <p:sp>
        <p:nvSpPr>
          <p:cNvPr id="3" name="Content Placeholder 2"/>
          <p:cNvSpPr>
            <a:spLocks noGrp="1"/>
          </p:cNvSpPr>
          <p:nvPr>
            <p:ph idx="1"/>
          </p:nvPr>
        </p:nvSpPr>
        <p:spPr/>
        <p:txBody>
          <a:bodyPr>
            <a:normAutofit/>
          </a:bodyPr>
          <a:lstStyle/>
          <a:p>
            <a:r>
              <a:rPr lang="en-US" b="1" smtClean="0"/>
              <a:t>Ptolemaic model is a bit complicated</a:t>
            </a:r>
          </a:p>
          <a:p>
            <a:r>
              <a:rPr lang="en-US" b="1" smtClean="0"/>
              <a:t>based on geocentric rotation of  planets</a:t>
            </a:r>
          </a:p>
          <a:p>
            <a:r>
              <a:rPr lang="en-US" b="1" smtClean="0"/>
              <a:t>80 little gear-like rotations and counter-rotations </a:t>
            </a:r>
          </a:p>
          <a:p>
            <a:pPr lvl="1"/>
            <a:r>
              <a:rPr lang="en-US" b="1" smtClean="0"/>
              <a:t>epicycles moving along larger deferents</a:t>
            </a:r>
          </a:p>
          <a:p>
            <a:pPr lvl="1"/>
            <a:r>
              <a:rPr lang="en-US" b="1" smtClean="0"/>
              <a:t>account for retrograde motions</a:t>
            </a:r>
          </a:p>
          <a:p>
            <a:r>
              <a:rPr lang="en-US" b="1" smtClean="0"/>
              <a:t>as science theory it was supplanted by Copernicus view (1543, heliocentric) as demonstrated by Galileo in 1609  </a:t>
            </a:r>
          </a:p>
          <a:p>
            <a:r>
              <a:rPr lang="en-US" b="1" smtClean="0"/>
              <a:t>So the Ptolemaic Model is "not true”</a:t>
            </a:r>
          </a:p>
          <a:p>
            <a:r>
              <a:rPr lang="en-US" b="1" smtClean="0"/>
              <a:t>Model was </a:t>
            </a:r>
            <a:r>
              <a:rPr lang="en-US" b="1" i="1" smtClean="0"/>
              <a:t>falsified</a:t>
            </a:r>
            <a:r>
              <a:rPr lang="en-US" b="1" smtClean="0"/>
              <a:t>, therefore it was not pseudo-science</a:t>
            </a:r>
          </a:p>
          <a:p>
            <a:r>
              <a:rPr lang="en-US" b="1" smtClean="0"/>
              <a:t>It is just not true; false, wrong</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41</a:t>
            </a:fld>
            <a:endParaRPr lang="en-US"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Object of (ancient) astronomy was practical, constructing</a:t>
            </a:r>
          </a:p>
          <a:p>
            <a:pPr lvl="1"/>
            <a:r>
              <a:rPr lang="en-US" b="1" smtClean="0"/>
              <a:t>local clocks</a:t>
            </a:r>
          </a:p>
          <a:p>
            <a:pPr lvl="1"/>
            <a:r>
              <a:rPr lang="en-US" b="1" smtClean="0"/>
              <a:t>calendars</a:t>
            </a:r>
          </a:p>
          <a:p>
            <a:pPr lvl="1"/>
            <a:r>
              <a:rPr lang="en-US" b="1" smtClean="0"/>
              <a:t>navigation aids</a:t>
            </a:r>
          </a:p>
          <a:p>
            <a:pPr lvl="1"/>
            <a:endParaRPr lang="en-US" b="1" smtClean="0"/>
          </a:p>
          <a:p>
            <a:r>
              <a:rPr lang="en-US" b="1" smtClean="0"/>
              <a:t>By Ptolomey’s model, </a:t>
            </a:r>
          </a:p>
          <a:p>
            <a:pPr lvl="1"/>
            <a:r>
              <a:rPr lang="en-US" b="1" smtClean="0"/>
              <a:t>position of sun and moon “utterly predictable” (Deakin)</a:t>
            </a:r>
          </a:p>
          <a:p>
            <a:pPr lvl="1"/>
            <a:r>
              <a:rPr lang="en-US" b="1" smtClean="0"/>
              <a:t>eclipses were explained and foretold</a:t>
            </a:r>
          </a:p>
          <a:p>
            <a:pPr lvl="1"/>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42</a:t>
            </a:fld>
            <a:endParaRPr lang="en-US"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astrologers continued to use it for another hundred years</a:t>
            </a:r>
          </a:p>
          <a:p>
            <a:r>
              <a:rPr lang="en-US" b="1" smtClean="0"/>
              <a:t>even past Newton</a:t>
            </a:r>
          </a:p>
          <a:p>
            <a:r>
              <a:rPr lang="en-US" b="1" smtClean="0"/>
              <a:t>it was easier to use</a:t>
            </a:r>
          </a:p>
          <a:p>
            <a:r>
              <a:rPr lang="en-US" b="1" smtClean="0"/>
              <a:t>it was </a:t>
            </a:r>
            <a:r>
              <a:rPr lang="en-US" b="1" i="1" smtClean="0"/>
              <a:t>accurate</a:t>
            </a:r>
          </a:p>
          <a:p>
            <a:r>
              <a:rPr lang="en-US" b="1" smtClean="0"/>
              <a:t>as a computational model, in our terminology, it was </a:t>
            </a:r>
          </a:p>
          <a:p>
            <a:pPr algn="ctr">
              <a:buNone/>
            </a:pPr>
            <a:r>
              <a:rPr lang="en-US" b="1" i="1" smtClean="0"/>
              <a:t>Validated</a:t>
            </a:r>
          </a:p>
          <a:p>
            <a:r>
              <a:rPr lang="en-US" b="1" smtClean="0"/>
              <a:t>but false, </a:t>
            </a:r>
          </a:p>
          <a:p>
            <a:pPr algn="ctr">
              <a:buNone/>
            </a:pPr>
            <a:r>
              <a:rPr lang="en-US" b="1" i="1" smtClean="0"/>
              <a:t>falsified</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43</a:t>
            </a:fld>
            <a:endParaRPr 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"By tinkering [tuning, calibrating] with the relative sizes of epicycle and deferent, with the planet's speed on the epicycle, and with the epicycles’ speed along the deferent, early astronomers were able to bring this "epicyclic" motion into fairly good agreement with the observed paths of the planets in the sky. Moreover, the model had good predictive power, at least to the accuracy of observations at that time.“</a:t>
            </a:r>
          </a:p>
          <a:p>
            <a:endParaRPr lang="en-US" b="1" smtClean="0"/>
          </a:p>
          <a:p>
            <a:pPr>
              <a:buNone/>
            </a:pPr>
            <a:r>
              <a:rPr lang="en-US" b="1" smtClean="0"/>
              <a:t>	Chaisson and McMillan (2008)</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44</a:t>
            </a:fld>
            <a:endParaRPr lang="en-US"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Galileo's demonstration of the </a:t>
            </a:r>
            <a:r>
              <a:rPr lang="en-US" b="1" i="1" smtClean="0"/>
              <a:t>UnTruth</a:t>
            </a:r>
            <a:r>
              <a:rPr lang="en-US" b="1" smtClean="0"/>
              <a:t> of the model hinged on one observation by telescope</a:t>
            </a:r>
          </a:p>
          <a:p>
            <a:pPr lvl="1"/>
            <a:r>
              <a:rPr lang="en-US" b="1" smtClean="0"/>
              <a:t>existence of full phases of Venus</a:t>
            </a:r>
          </a:p>
          <a:p>
            <a:pPr lvl="1"/>
            <a:endParaRPr lang="en-US" b="1" smtClean="0"/>
          </a:p>
          <a:p>
            <a:pPr lvl="1"/>
            <a:endParaRPr lang="en-US" b="1" smtClean="0"/>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45</a:t>
            </a:fld>
            <a:endParaRPr lang="en-US"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Galileo's demonstration of the </a:t>
            </a:r>
            <a:r>
              <a:rPr lang="en-US" b="1" i="1" smtClean="0"/>
              <a:t>UnTruth</a:t>
            </a:r>
            <a:r>
              <a:rPr lang="en-US" b="1" smtClean="0"/>
              <a:t> of the model hinged on one observation by telescope</a:t>
            </a:r>
          </a:p>
          <a:p>
            <a:pPr lvl="1"/>
            <a:r>
              <a:rPr lang="en-US" b="1" smtClean="0"/>
              <a:t>existence of full phases of Venus</a:t>
            </a:r>
          </a:p>
          <a:p>
            <a:pPr lvl="1"/>
            <a:endParaRPr lang="en-US" b="1" smtClean="0"/>
          </a:p>
          <a:p>
            <a:pPr lvl="1"/>
            <a:endParaRPr lang="en-US" b="1" smtClean="0"/>
          </a:p>
          <a:p>
            <a:r>
              <a:rPr lang="en-US" b="1" smtClean="0"/>
              <a:t>This was not a Validation criterion for the model users </a:t>
            </a:r>
          </a:p>
          <a:p>
            <a:r>
              <a:rPr lang="en-US" b="1" smtClean="0"/>
              <a:t>(parallels in modern computational PDE models)</a:t>
            </a:r>
          </a:p>
          <a:p>
            <a:endParaRPr lang="en-US" b="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46</a:t>
            </a:fld>
            <a:endParaRPr 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endParaRPr lang="en-US" b="1" smtClean="0"/>
          </a:p>
          <a:p>
            <a:endParaRPr lang="en-US" b="1" smtClean="0"/>
          </a:p>
          <a:p>
            <a:r>
              <a:rPr lang="en-US" b="1" smtClean="0"/>
              <a:t>Copernicus had still clung to the idea of circular motions (Platonic perfection) </a:t>
            </a:r>
          </a:p>
          <a:p>
            <a:r>
              <a:rPr lang="en-US" b="1" smtClean="0"/>
              <a:t>"Thus, he [Copernicus] retained unnecessary complexity and actually gained little in predictive power over the geocentric model."</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47</a:t>
            </a:fld>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Validation of Ptolemaic Model</a:t>
            </a:r>
            <a:endParaRPr lang="en-US" i="1"/>
          </a:p>
        </p:txBody>
      </p:sp>
      <p:sp>
        <p:nvSpPr>
          <p:cNvPr id="3" name="Content Placeholder 2"/>
          <p:cNvSpPr>
            <a:spLocks noGrp="1"/>
          </p:cNvSpPr>
          <p:nvPr>
            <p:ph idx="1"/>
          </p:nvPr>
        </p:nvSpPr>
        <p:spPr/>
        <p:txBody>
          <a:bodyPr>
            <a:normAutofit/>
          </a:bodyPr>
          <a:lstStyle/>
          <a:p>
            <a:r>
              <a:rPr lang="en-US" b="1" smtClean="0"/>
              <a:t>Other reasons for not rejecting </a:t>
            </a:r>
            <a:r>
              <a:rPr lang="en-US" b="1" i="1" smtClean="0"/>
              <a:t>Truth</a:t>
            </a:r>
            <a:r>
              <a:rPr lang="en-US" b="1" smtClean="0"/>
              <a:t> of Ptolemaic model </a:t>
            </a:r>
          </a:p>
          <a:p>
            <a:r>
              <a:rPr lang="en-US" b="1" smtClean="0"/>
              <a:t>Galileo explained new observation  of  phases of Venus</a:t>
            </a:r>
          </a:p>
          <a:p>
            <a:r>
              <a:rPr lang="en-US" b="1" smtClean="0"/>
              <a:t>but contradicted an older observation – </a:t>
            </a:r>
          </a:p>
          <a:p>
            <a:pPr lvl="1"/>
            <a:r>
              <a:rPr lang="en-US" b="1" smtClean="0"/>
              <a:t>lack of stellar parallax</a:t>
            </a:r>
          </a:p>
          <a:p>
            <a:r>
              <a:rPr lang="en-US" b="1" smtClean="0"/>
              <a:t>other reasons </a:t>
            </a:r>
          </a:p>
          <a:p>
            <a:pPr lvl="1"/>
            <a:r>
              <a:rPr lang="en-US" b="1" smtClean="0"/>
              <a:t>sense of motion, action at a distance, we are not spun off</a:t>
            </a:r>
          </a:p>
          <a:p>
            <a:pPr lvl="1"/>
            <a:r>
              <a:rPr lang="en-US" b="1" smtClean="0"/>
              <a:t>(</a:t>
            </a:r>
            <a:r>
              <a:rPr lang="en-US" b="1" i="1" smtClean="0"/>
              <a:t>not</a:t>
            </a:r>
            <a:r>
              <a:rPr lang="en-US" b="1" smtClean="0"/>
              <a:t>  theological  egocentricism: not </a:t>
            </a:r>
            <a:r>
              <a:rPr lang="en-US" b="1" i="1" smtClean="0"/>
              <a:t>center</a:t>
            </a:r>
            <a:r>
              <a:rPr lang="en-US" b="1" smtClean="0"/>
              <a:t> but </a:t>
            </a:r>
            <a:r>
              <a:rPr lang="en-US" b="1" i="1" smtClean="0"/>
              <a:t>bottom</a:t>
            </a:r>
            <a:r>
              <a:rPr lang="en-US" b="1" smtClean="0"/>
              <a:t>)</a:t>
            </a:r>
          </a:p>
          <a:p>
            <a:r>
              <a:rPr lang="en-US" b="1" smtClean="0"/>
              <a:t>for a century or two (debatably) the jury was out on </a:t>
            </a:r>
            <a:r>
              <a:rPr lang="en-US" b="1" i="1" smtClean="0"/>
              <a:t>UnTruth</a:t>
            </a:r>
          </a:p>
          <a:p>
            <a:r>
              <a:rPr lang="en-US" b="1" smtClean="0"/>
              <a:t>but nobody could argue with the accuracy, i.e.</a:t>
            </a:r>
            <a:r>
              <a:rPr lang="en-US" b="1" i="1" smtClean="0"/>
              <a:t> Validation</a:t>
            </a:r>
          </a:p>
        </p:txBody>
      </p:sp>
      <p:sp>
        <p:nvSpPr>
          <p:cNvPr id="5" name="Slide Number Placeholder 4"/>
          <p:cNvSpPr>
            <a:spLocks noGrp="1"/>
          </p:cNvSpPr>
          <p:nvPr>
            <p:ph type="sldNum" sz="quarter" idx="12"/>
          </p:nvPr>
        </p:nvSpPr>
        <p:spPr/>
        <p:txBody>
          <a:bodyPr/>
          <a:lstStyle/>
          <a:p>
            <a:fld id="{321B61DE-0F0E-4994-93E2-55A3B5FE23F5}" type="slidenum">
              <a:rPr lang="en-US" smtClean="0"/>
              <a:pPr/>
              <a:t>48</a:t>
            </a:fld>
            <a:endParaRPr lang="en-US"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a cousin of falsifiability</a:t>
            </a:r>
            <a:endParaRPr lang="en-US" i="1"/>
          </a:p>
        </p:txBody>
      </p:sp>
      <p:sp>
        <p:nvSpPr>
          <p:cNvPr id="3" name="Content Placeholder 2"/>
          <p:cNvSpPr>
            <a:spLocks noGrp="1"/>
          </p:cNvSpPr>
          <p:nvPr>
            <p:ph idx="1"/>
          </p:nvPr>
        </p:nvSpPr>
        <p:spPr/>
        <p:txBody>
          <a:bodyPr>
            <a:normAutofit/>
          </a:bodyPr>
          <a:lstStyle/>
          <a:p>
            <a:pPr>
              <a:buNone/>
            </a:pPr>
            <a:r>
              <a:rPr lang="en-US" b="1" smtClean="0"/>
              <a:t>George E. P. Box  (1987)  on statistical models -</a:t>
            </a:r>
          </a:p>
          <a:p>
            <a:pPr>
              <a:buNone/>
            </a:pPr>
            <a:r>
              <a:rPr lang="en-US" b="1" smtClean="0"/>
              <a:t>"Essentially, all models are wrong, but some are useful." </a:t>
            </a:r>
          </a:p>
          <a:p>
            <a:pPr>
              <a:buNone/>
            </a:pPr>
            <a:endParaRPr lang="en-US" b="1" smtClean="0"/>
          </a:p>
          <a:p>
            <a:pPr>
              <a:buNone/>
            </a:pPr>
            <a:endParaRPr lang="en-US" b="1" i="1" smtClean="0"/>
          </a:p>
          <a:p>
            <a:endParaRPr lang="en-US" b="1" i="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49</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i="1" smtClean="0">
                <a:latin typeface="+mj-lt"/>
              </a:rPr>
              <a:t>examples </a:t>
            </a:r>
            <a:endParaRPr lang="en-US" sz="3200" i="1">
              <a:latin typeface="+mj-lt"/>
            </a:endParaRPr>
          </a:p>
        </p:txBody>
      </p:sp>
      <p:sp>
        <p:nvSpPr>
          <p:cNvPr id="3" name="Content Placeholder 2"/>
          <p:cNvSpPr>
            <a:spLocks noGrp="1"/>
          </p:cNvSpPr>
          <p:nvPr>
            <p:ph idx="1"/>
          </p:nvPr>
        </p:nvSpPr>
        <p:spPr/>
        <p:txBody>
          <a:bodyPr>
            <a:normAutofit/>
          </a:bodyPr>
          <a:lstStyle/>
          <a:p>
            <a:pPr hangingPunct="0"/>
            <a:r>
              <a:rPr lang="en-US" b="1" smtClean="0"/>
              <a:t>Blue Ribbon Panel on Simulation-Based Engineering Science (NSF, 2006; J. T. Oden, chair)</a:t>
            </a:r>
          </a:p>
          <a:p>
            <a:pPr hangingPunct="0"/>
            <a:r>
              <a:rPr lang="en-US" b="1" smtClean="0"/>
              <a:t>Oreskes, N., Shrader-Frechette, K., and Belitz, K. (1994), “Verification, Validation, and Confirmation of Numerical Models in the Earth Sciences,” </a:t>
            </a:r>
            <a:r>
              <a:rPr lang="en-US" b="1" i="1" smtClean="0"/>
              <a:t>Science</a:t>
            </a:r>
            <a:endParaRPr lang="en-US" b="1" smtClean="0"/>
          </a:p>
          <a:p>
            <a:pPr hangingPunct="0"/>
            <a:r>
              <a:rPr lang="en-US" b="1" smtClean="0"/>
              <a:t>Konikow, L. F. and Bredehoeft, J. D. (1992), “Groundwater Models Cannot be Validated,” </a:t>
            </a:r>
            <a:r>
              <a:rPr lang="en-US" b="1" i="1" smtClean="0"/>
              <a:t>Advances in Water Resources</a:t>
            </a:r>
          </a:p>
          <a:p>
            <a:pPr hangingPunct="0"/>
            <a:r>
              <a:rPr lang="en-US" b="1" smtClean="0"/>
              <a:t>recent (2009) submission – </a:t>
            </a:r>
          </a:p>
          <a:p>
            <a:pPr lvl="1" hangingPunct="0"/>
            <a:r>
              <a:rPr lang="en-US" b="1" smtClean="0"/>
              <a:t>once a model is </a:t>
            </a:r>
            <a:r>
              <a:rPr lang="en-US" b="1" i="1" smtClean="0"/>
              <a:t>not invalidated</a:t>
            </a:r>
            <a:r>
              <a:rPr lang="en-US" b="1" smtClean="0"/>
              <a:t>, it can be used for decision making (!)</a:t>
            </a:r>
          </a:p>
          <a:p>
            <a:pPr hangingPunct="0"/>
            <a:r>
              <a:rPr lang="en-US" b="1" smtClean="0"/>
              <a:t>Hazelrigg (2003) + Arrow’s Impossibility Theorem,  ...</a:t>
            </a:r>
            <a:endParaRPr lang="en-US" smtClean="0"/>
          </a:p>
          <a:p>
            <a:pPr hangingPunct="0"/>
            <a:endParaRPr lang="en-US"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5</a:t>
            </a:fld>
            <a:endParaRPr lang="en-US"/>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a cousin of falsifiability</a:t>
            </a:r>
            <a:endParaRPr lang="en-US" i="1"/>
          </a:p>
        </p:txBody>
      </p:sp>
      <p:sp>
        <p:nvSpPr>
          <p:cNvPr id="3" name="Content Placeholder 2"/>
          <p:cNvSpPr>
            <a:spLocks noGrp="1"/>
          </p:cNvSpPr>
          <p:nvPr>
            <p:ph idx="1"/>
          </p:nvPr>
        </p:nvSpPr>
        <p:spPr/>
        <p:txBody>
          <a:bodyPr>
            <a:normAutofit/>
          </a:bodyPr>
          <a:lstStyle/>
          <a:p>
            <a:pPr>
              <a:buNone/>
            </a:pPr>
            <a:r>
              <a:rPr lang="en-US" b="1" smtClean="0"/>
              <a:t>George E. P. Box  (1987)  on statistical models -</a:t>
            </a:r>
          </a:p>
          <a:p>
            <a:pPr>
              <a:buNone/>
            </a:pPr>
            <a:r>
              <a:rPr lang="en-US" b="1" smtClean="0"/>
              <a:t>"Essentially, all models are wrong, but some are useful." </a:t>
            </a:r>
          </a:p>
          <a:p>
            <a:pPr>
              <a:buNone/>
            </a:pPr>
            <a:endParaRPr lang="en-US" b="1" smtClean="0"/>
          </a:p>
          <a:p>
            <a:r>
              <a:rPr lang="en-US" b="1" smtClean="0"/>
              <a:t>=&gt; no need for falsification !</a:t>
            </a:r>
          </a:p>
          <a:p>
            <a:endParaRPr lang="en-US" b="1" smtClean="0"/>
          </a:p>
          <a:p>
            <a:r>
              <a:rPr lang="en-US" b="1" smtClean="0"/>
              <a:t>Better – all models are just models; some are really good</a:t>
            </a:r>
          </a:p>
          <a:p>
            <a:r>
              <a:rPr lang="en-US" b="1" smtClean="0"/>
              <a:t>a model is not just a formula like perfect gas law </a:t>
            </a:r>
            <a:r>
              <a:rPr lang="en-US" b="1" i="1" smtClean="0"/>
              <a:t>PV=RT</a:t>
            </a:r>
          </a:p>
          <a:p>
            <a:r>
              <a:rPr lang="en-US" b="1" i="1" smtClean="0"/>
              <a:t>model</a:t>
            </a:r>
            <a:r>
              <a:rPr lang="en-US" b="1" smtClean="0"/>
              <a:t> includes the domain of application (e.g. non-dissociated gas)</a:t>
            </a:r>
          </a:p>
          <a:p>
            <a:r>
              <a:rPr lang="en-US" b="1" smtClean="0"/>
              <a:t> Why pick on "models" ?</a:t>
            </a:r>
          </a:p>
          <a:p>
            <a:endParaRPr lang="en-US" b="1" i="1" smtClean="0"/>
          </a:p>
          <a:p>
            <a:endParaRPr lang="en-US" b="1" i="1" smtClean="0"/>
          </a:p>
        </p:txBody>
      </p:sp>
      <p:sp>
        <p:nvSpPr>
          <p:cNvPr id="5" name="Slide Number Placeholder 4"/>
          <p:cNvSpPr>
            <a:spLocks noGrp="1"/>
          </p:cNvSpPr>
          <p:nvPr>
            <p:ph type="sldNum" sz="quarter" idx="12"/>
          </p:nvPr>
        </p:nvSpPr>
        <p:spPr/>
        <p:txBody>
          <a:bodyPr/>
          <a:lstStyle/>
          <a:p>
            <a:fld id="{321B61DE-0F0E-4994-93E2-55A3B5FE23F5}" type="slidenum">
              <a:rPr lang="en-US" smtClean="0"/>
              <a:pPr/>
              <a:t>50</a:t>
            </a:fld>
            <a:endParaRPr lang="en-US"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summary</a:t>
            </a:r>
            <a:endParaRPr lang="en-US" i="1"/>
          </a:p>
        </p:txBody>
      </p:sp>
      <p:sp>
        <p:nvSpPr>
          <p:cNvPr id="3" name="Content Placeholder 2"/>
          <p:cNvSpPr>
            <a:spLocks noGrp="1"/>
          </p:cNvSpPr>
          <p:nvPr>
            <p:ph idx="1"/>
          </p:nvPr>
        </p:nvSpPr>
        <p:spPr/>
        <p:txBody>
          <a:bodyPr/>
          <a:lstStyle/>
          <a:p>
            <a:pPr>
              <a:buNone/>
            </a:pPr>
            <a:r>
              <a:rPr lang="en-US" b="1" smtClean="0"/>
              <a:t>Popper’s “falsifiability only” as usually presented</a:t>
            </a:r>
          </a:p>
          <a:p>
            <a:r>
              <a:rPr lang="en-US" b="1" smtClean="0"/>
              <a:t>is not defensible philosophically</a:t>
            </a:r>
          </a:p>
          <a:p>
            <a:r>
              <a:rPr lang="en-US" b="1" smtClean="0"/>
              <a:t>is not used significantly in  modern science practice</a:t>
            </a:r>
          </a:p>
          <a:p>
            <a:r>
              <a:rPr lang="en-US" b="1" smtClean="0"/>
              <a:t>is not normative  of  modern science practice</a:t>
            </a:r>
          </a:p>
          <a:p>
            <a:r>
              <a:rPr lang="en-US" b="1" smtClean="0"/>
              <a:t>is neither applicable* to computational PDE modeling</a:t>
            </a:r>
          </a:p>
          <a:p>
            <a:r>
              <a:rPr lang="en-US" b="1" smtClean="0"/>
              <a:t>nor endorsed by most modeling practitioners</a:t>
            </a:r>
          </a:p>
          <a:p>
            <a:endParaRPr lang="en-US" b="1" smtClean="0"/>
          </a:p>
          <a:p>
            <a:r>
              <a:rPr lang="en-US" b="1" smtClean="0"/>
              <a:t>* Popper’s category of </a:t>
            </a:r>
            <a:r>
              <a:rPr lang="en-US" b="1" i="1" smtClean="0"/>
              <a:t>numerical universality</a:t>
            </a:r>
            <a:r>
              <a:rPr lang="en-US" b="1" smtClean="0"/>
              <a:t> is applicable and</a:t>
            </a:r>
            <a:br>
              <a:rPr lang="en-US" b="1" smtClean="0"/>
            </a:br>
            <a:r>
              <a:rPr lang="en-US" b="1" i="1" smtClean="0"/>
              <a:t>does</a:t>
            </a:r>
            <a:r>
              <a:rPr lang="en-US" b="1" smtClean="0"/>
              <a:t> allow verifiability (i.e. contradicts “falsifiability only”)</a:t>
            </a:r>
          </a:p>
        </p:txBody>
      </p:sp>
      <p:sp>
        <p:nvSpPr>
          <p:cNvPr id="4" name="Slide Number Placeholder 3"/>
          <p:cNvSpPr>
            <a:spLocks noGrp="1"/>
          </p:cNvSpPr>
          <p:nvPr>
            <p:ph type="sldNum" sz="quarter" idx="12"/>
          </p:nvPr>
        </p:nvSpPr>
        <p:spPr/>
        <p:txBody>
          <a:bodyPr/>
          <a:lstStyle/>
          <a:p>
            <a:fld id="{321B61DE-0F0E-4994-93E2-55A3B5FE23F5}" type="slidenum">
              <a:rPr lang="en-US" smtClean="0"/>
              <a:pPr/>
              <a:t>51</a:t>
            </a:fld>
            <a:endParaRPr lang="en-US"/>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graphicFrame>
        <p:nvGraphicFramePr>
          <p:cNvPr id="5" name="Content Placeholder 4"/>
          <p:cNvGraphicFramePr>
            <a:graphicFrameLocks noGrp="1"/>
          </p:cNvGraphicFramePr>
          <p:nvPr>
            <p:ph idx="1"/>
          </p:nvPr>
        </p:nvGraphicFramePr>
        <p:xfrm>
          <a:off x="457200" y="1600200"/>
          <a:ext cx="8229600" cy="259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mtClean="0"/>
                        <a:t>Popper’s </a:t>
                      </a:r>
                      <a:r>
                        <a:rPr lang="en-US" i="1" smtClean="0"/>
                        <a:t>falsificationism</a:t>
                      </a:r>
                      <a:endParaRPr lang="en-US" i="1"/>
                    </a:p>
                  </a:txBody>
                  <a:tcPr/>
                </a:tc>
                <a:tc>
                  <a:txBody>
                    <a:bodyPr/>
                    <a:lstStyle/>
                    <a:p>
                      <a:r>
                        <a:rPr lang="en-US" smtClean="0"/>
                        <a:t>Computational Physics Validation</a:t>
                      </a:r>
                      <a:endParaRPr lang="en-US"/>
                    </a:p>
                  </a:txBody>
                  <a:tcPr/>
                </a:tc>
              </a:tr>
              <a:tr h="370840">
                <a:tc>
                  <a:txBody>
                    <a:bodyPr/>
                    <a:lstStyle/>
                    <a:p>
                      <a:r>
                        <a:rPr lang="en-US" smtClean="0"/>
                        <a:t>involves science theories</a:t>
                      </a:r>
                      <a:endParaRPr lang="en-US"/>
                    </a:p>
                  </a:txBody>
                  <a:tcPr/>
                </a:tc>
                <a:tc>
                  <a:txBody>
                    <a:bodyPr/>
                    <a:lstStyle/>
                    <a:p>
                      <a:r>
                        <a:rPr lang="en-US" smtClean="0"/>
                        <a:t>involves computational models</a:t>
                      </a:r>
                      <a:endParaRPr lang="en-US"/>
                    </a:p>
                  </a:txBody>
                  <a:tcPr/>
                </a:tc>
              </a:tr>
              <a:tr h="370840">
                <a:tc>
                  <a:txBody>
                    <a:bodyPr/>
                    <a:lstStyle/>
                    <a:p>
                      <a:r>
                        <a:rPr lang="en-US" smtClean="0"/>
                        <a:t>concerned with </a:t>
                      </a:r>
                      <a:r>
                        <a:rPr lang="en-US" b="1" i="1" smtClean="0"/>
                        <a:t>Truth</a:t>
                      </a:r>
                      <a:endParaRPr lang="en-US" b="1" i="1"/>
                    </a:p>
                  </a:txBody>
                  <a:tcPr/>
                </a:tc>
                <a:tc>
                  <a:txBody>
                    <a:bodyPr/>
                    <a:lstStyle/>
                    <a:p>
                      <a:r>
                        <a:rPr lang="en-US" smtClean="0"/>
                        <a:t>concerned with </a:t>
                      </a:r>
                      <a:r>
                        <a:rPr lang="en-US" b="1" smtClean="0"/>
                        <a:t>accuracy</a:t>
                      </a:r>
                      <a:endParaRPr lang="en-US" b="1"/>
                    </a:p>
                  </a:txBody>
                  <a:tcPr/>
                </a:tc>
              </a:tr>
              <a:tr h="370840">
                <a:tc>
                  <a:txBody>
                    <a:bodyPr/>
                    <a:lstStyle/>
                    <a:p>
                      <a:r>
                        <a:rPr lang="en-US" smtClean="0"/>
                        <a:t>ambitious</a:t>
                      </a:r>
                      <a:endParaRPr lang="en-US"/>
                    </a:p>
                  </a:txBody>
                  <a:tcPr/>
                </a:tc>
                <a:tc>
                  <a:txBody>
                    <a:bodyPr/>
                    <a:lstStyle/>
                    <a:p>
                      <a:r>
                        <a:rPr lang="en-US" smtClean="0"/>
                        <a:t>modest</a:t>
                      </a:r>
                      <a:endParaRPr lang="en-US"/>
                    </a:p>
                  </a:txBody>
                  <a:tcPr/>
                </a:tc>
              </a:tr>
              <a:tr h="370840">
                <a:tc>
                  <a:txBody>
                    <a:bodyPr/>
                    <a:lstStyle/>
                    <a:p>
                      <a:r>
                        <a:rPr lang="en-US" smtClean="0"/>
                        <a:t>surprising predictions are valued</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surprising predictions are suspect</a:t>
                      </a:r>
                      <a:endParaRPr lang="en-US"/>
                    </a:p>
                  </a:txBody>
                  <a:tcPr/>
                </a:tc>
              </a:tr>
              <a:tr h="370840">
                <a:tc>
                  <a:txBody>
                    <a:bodyPr/>
                    <a:lstStyle/>
                    <a:p>
                      <a:r>
                        <a:rPr lang="en-US" smtClean="0"/>
                        <a:t>goal of universality</a:t>
                      </a:r>
                      <a:endParaRPr lang="en-US"/>
                    </a:p>
                  </a:txBody>
                  <a:tcPr/>
                </a:tc>
                <a:tc>
                  <a:txBody>
                    <a:bodyPr/>
                    <a:lstStyle/>
                    <a:p>
                      <a:r>
                        <a:rPr lang="en-US" smtClean="0"/>
                        <a:t>limited domain</a:t>
                      </a:r>
                      <a:endParaRPr lang="en-US"/>
                    </a:p>
                  </a:txBody>
                  <a:tcPr/>
                </a:tc>
              </a:tr>
              <a:tr h="370840">
                <a:tc>
                  <a:txBody>
                    <a:bodyPr/>
                    <a:lstStyle/>
                    <a:p>
                      <a:r>
                        <a:rPr lang="en-US" smtClean="0"/>
                        <a:t>Kuhn’s “crisis” or “revolutionary science”</a:t>
                      </a:r>
                      <a:endParaRPr lang="en-US"/>
                    </a:p>
                  </a:txBody>
                  <a:tcPr/>
                </a:tc>
                <a:tc>
                  <a:txBody>
                    <a:bodyPr/>
                    <a:lstStyle/>
                    <a:p>
                      <a:r>
                        <a:rPr lang="en-US" smtClean="0"/>
                        <a:t>Kuhn’s “normal science”</a:t>
                      </a:r>
                      <a:endParaRPr lang="en-US"/>
                    </a:p>
                  </a:txBody>
                  <a:tcPr/>
                </a:tc>
              </a:tr>
            </a:tbl>
          </a:graphicData>
        </a:graphic>
      </p:graphicFrame>
      <p:sp>
        <p:nvSpPr>
          <p:cNvPr id="4" name="Slide Number Placeholder 3"/>
          <p:cNvSpPr>
            <a:spLocks noGrp="1"/>
          </p:cNvSpPr>
          <p:nvPr>
            <p:ph type="sldNum" sz="quarter" idx="12"/>
          </p:nvPr>
        </p:nvSpPr>
        <p:spPr/>
        <p:txBody>
          <a:bodyPr/>
          <a:lstStyle/>
          <a:p>
            <a:fld id="{321B61DE-0F0E-4994-93E2-55A3B5FE23F5}" type="slidenum">
              <a:rPr lang="en-US" smtClean="0"/>
              <a:pPr/>
              <a:t>52</a:t>
            </a:fld>
            <a:endParaRPr lang="en-US"/>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last gasp</a:t>
            </a:r>
            <a:endParaRPr lang="en-US" i="1"/>
          </a:p>
        </p:txBody>
      </p:sp>
      <p:sp>
        <p:nvSpPr>
          <p:cNvPr id="3" name="Content Placeholder 2"/>
          <p:cNvSpPr>
            <a:spLocks noGrp="1"/>
          </p:cNvSpPr>
          <p:nvPr>
            <p:ph idx="1"/>
          </p:nvPr>
        </p:nvSpPr>
        <p:spPr/>
        <p:txBody>
          <a:bodyPr>
            <a:normAutofit/>
          </a:bodyPr>
          <a:lstStyle/>
          <a:p>
            <a:r>
              <a:rPr lang="en-US" b="1" smtClean="0"/>
              <a:t>If Popper’s “falsifiability only” is applicable to computational PDE modeling, it is not less applicable to scientific  theories.</a:t>
            </a:r>
          </a:p>
          <a:p>
            <a:r>
              <a:rPr lang="en-US" b="1" smtClean="0"/>
              <a:t>His position is clear: </a:t>
            </a:r>
          </a:p>
          <a:p>
            <a:r>
              <a:rPr lang="en-US" b="1" smtClean="0"/>
              <a:t>“every scientific statement must remain </a:t>
            </a:r>
            <a:r>
              <a:rPr lang="en-US" b="1" i="1" smtClean="0"/>
              <a:t>tentative forever</a:t>
            </a:r>
            <a:r>
              <a:rPr lang="en-US" b="1" smtClean="0"/>
              <a:t>.”</a:t>
            </a:r>
            <a:endParaRPr lang="en-US" smtClean="0"/>
          </a:p>
          <a:p>
            <a:endParaRPr lang="en-US" b="1" smtClean="0"/>
          </a:p>
          <a:p>
            <a:r>
              <a:rPr lang="en-US" b="1" smtClean="0"/>
              <a:t>Give up agonizing over what he or we may mean by </a:t>
            </a:r>
            <a:r>
              <a:rPr lang="en-US" b="1" i="1" smtClean="0"/>
              <a:t>Truth</a:t>
            </a:r>
          </a:p>
          <a:p>
            <a:endParaRPr lang="en-US" b="1" i="1" smtClean="0"/>
          </a:p>
          <a:p>
            <a:pPr>
              <a:buNone/>
            </a:pPr>
            <a:endParaRPr lang="en-US" b="1" i="1" smtClean="0"/>
          </a:p>
          <a:p>
            <a:pPr>
              <a:buNone/>
            </a:pPr>
            <a:r>
              <a:rPr lang="en-US" b="1" i="1" smtClean="0"/>
              <a:t>					</a:t>
            </a:r>
            <a:r>
              <a:rPr lang="en-US" i="1" smtClean="0"/>
              <a:t>(cont.)</a:t>
            </a:r>
          </a:p>
          <a:p>
            <a:endParaRPr lang="en-US" smtClean="0"/>
          </a:p>
        </p:txBody>
      </p:sp>
      <p:sp>
        <p:nvSpPr>
          <p:cNvPr id="4" name="Slide Number Placeholder 3"/>
          <p:cNvSpPr>
            <a:spLocks noGrp="1"/>
          </p:cNvSpPr>
          <p:nvPr>
            <p:ph type="sldNum" sz="quarter" idx="12"/>
          </p:nvPr>
        </p:nvSpPr>
        <p:spPr/>
        <p:txBody>
          <a:bodyPr/>
          <a:lstStyle/>
          <a:p>
            <a:fld id="{321B61DE-0F0E-4994-93E2-55A3B5FE23F5}" type="slidenum">
              <a:rPr lang="en-US" smtClean="0"/>
              <a:pPr/>
              <a:t>53</a:t>
            </a:fld>
            <a:endParaRPr lang="en-US"/>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last gasp</a:t>
            </a:r>
            <a:endParaRPr lang="en-US" i="1"/>
          </a:p>
        </p:txBody>
      </p:sp>
      <p:sp>
        <p:nvSpPr>
          <p:cNvPr id="3" name="Content Placeholder 2"/>
          <p:cNvSpPr>
            <a:spLocks noGrp="1"/>
          </p:cNvSpPr>
          <p:nvPr>
            <p:ph idx="1"/>
          </p:nvPr>
        </p:nvSpPr>
        <p:spPr/>
        <p:txBody>
          <a:bodyPr>
            <a:normAutofit/>
          </a:bodyPr>
          <a:lstStyle/>
          <a:p>
            <a:pPr>
              <a:buNone/>
            </a:pPr>
            <a:r>
              <a:rPr lang="en-US" b="1" smtClean="0"/>
              <a:t>Validation of computational PDE models is in same category as</a:t>
            </a:r>
          </a:p>
          <a:p>
            <a:r>
              <a:rPr lang="en-US" b="1" smtClean="0"/>
              <a:t>Newton’s laws of motion and gravity</a:t>
            </a:r>
          </a:p>
          <a:p>
            <a:r>
              <a:rPr lang="en-US" b="1" smtClean="0"/>
              <a:t>Einstein’s theories</a:t>
            </a:r>
          </a:p>
          <a:p>
            <a:r>
              <a:rPr lang="en-US" b="1" smtClean="0"/>
              <a:t>entropy</a:t>
            </a:r>
          </a:p>
          <a:p>
            <a:r>
              <a:rPr lang="en-US" b="1" smtClean="0"/>
              <a:t>Darwinian evolution (once, Popper said pseudo-science)</a:t>
            </a:r>
          </a:p>
          <a:p>
            <a:r>
              <a:rPr lang="en-US" b="1" smtClean="0"/>
              <a:t>conservation of mass</a:t>
            </a:r>
          </a:p>
          <a:p>
            <a:r>
              <a:rPr lang="en-US" b="1" smtClean="0"/>
              <a:t>Fourier heat conduction, etc. </a:t>
            </a:r>
          </a:p>
          <a:p>
            <a:endParaRPr lang="en-US" b="1" smtClean="0"/>
          </a:p>
          <a:p>
            <a:pPr>
              <a:buNone/>
            </a:pPr>
            <a:r>
              <a:rPr lang="en-US" b="1" smtClean="0"/>
              <a:t>We computational  modelers are in good, respectable company.</a:t>
            </a:r>
            <a:endParaRPr lang="en-US" smtClean="0"/>
          </a:p>
          <a:p>
            <a:endParaRPr lang="en-US" smtClean="0"/>
          </a:p>
        </p:txBody>
      </p:sp>
      <p:sp>
        <p:nvSpPr>
          <p:cNvPr id="4" name="Slide Number Placeholder 3"/>
          <p:cNvSpPr>
            <a:spLocks noGrp="1"/>
          </p:cNvSpPr>
          <p:nvPr>
            <p:ph type="sldNum" sz="quarter" idx="12"/>
          </p:nvPr>
        </p:nvSpPr>
        <p:spPr/>
        <p:txBody>
          <a:bodyPr/>
          <a:lstStyle/>
          <a:p>
            <a:fld id="{321B61DE-0F0E-4994-93E2-55A3B5FE23F5}" type="slidenum">
              <a:rPr lang="en-US" smtClean="0"/>
              <a:pPr/>
              <a:t>54</a:t>
            </a:fld>
            <a:endParaRPr lang="en-US"/>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Unrelated – errata  for 2009 book</a:t>
            </a:r>
            <a:br>
              <a:rPr lang="en-US" i="1" smtClean="0"/>
            </a:br>
            <a:r>
              <a:rPr lang="en-US" i="1" smtClean="0"/>
              <a:t>“Fundamentals of Verification and Validation”</a:t>
            </a:r>
            <a:endParaRPr lang="en-US" i="1"/>
          </a:p>
        </p:txBody>
      </p:sp>
      <p:sp>
        <p:nvSpPr>
          <p:cNvPr id="3" name="Content Placeholder 2"/>
          <p:cNvSpPr>
            <a:spLocks noGrp="1"/>
          </p:cNvSpPr>
          <p:nvPr>
            <p:ph idx="1"/>
          </p:nvPr>
        </p:nvSpPr>
        <p:spPr/>
        <p:txBody>
          <a:bodyPr>
            <a:normAutofit/>
          </a:bodyPr>
          <a:lstStyle/>
          <a:p>
            <a:r>
              <a:rPr lang="en-US" smtClean="0"/>
              <a:t>Eq. 5.10.6.1 (pages 135 and 452)</a:t>
            </a:r>
          </a:p>
          <a:p>
            <a:pPr>
              <a:buNone/>
            </a:pPr>
            <a:r>
              <a:rPr lang="en-US" smtClean="0"/>
              <a:t>	The denominator should be {f2 - f1}, not {f2 - f3}.</a:t>
            </a:r>
          </a:p>
          <a:p>
            <a:pPr>
              <a:buNone/>
            </a:pPr>
            <a:r>
              <a:rPr lang="en-US" smtClean="0"/>
              <a:t>	(Correct in the 1998 edition.)</a:t>
            </a:r>
          </a:p>
          <a:p>
            <a:pPr>
              <a:buNone/>
            </a:pPr>
            <a:endParaRPr lang="en-US" smtClean="0"/>
          </a:p>
          <a:p>
            <a:r>
              <a:rPr lang="en-US" smtClean="0"/>
              <a:t>Eq. 11.12.3.2 (pages 365 and 454)</a:t>
            </a:r>
          </a:p>
          <a:p>
            <a:pPr>
              <a:buNone/>
            </a:pPr>
            <a:r>
              <a:rPr lang="en-US" smtClean="0"/>
              <a:t>	The + sign should be a - sign. </a:t>
            </a:r>
          </a:p>
          <a:p>
            <a:pPr>
              <a:buNone/>
            </a:pPr>
            <a:endParaRPr lang="en-US" smtClean="0"/>
          </a:p>
          <a:p>
            <a:r>
              <a:rPr lang="en-US" smtClean="0"/>
              <a:t>See </a:t>
            </a:r>
            <a:r>
              <a:rPr lang="en-US" smtClean="0">
                <a:hlinkClick r:id="rId2"/>
              </a:rPr>
              <a:t>www.hermosa-pub.com/hermosa</a:t>
            </a:r>
            <a:r>
              <a:rPr lang="en-US" smtClean="0"/>
              <a:t> for other Errata and Addenda.</a:t>
            </a:r>
          </a:p>
        </p:txBody>
      </p:sp>
      <p:sp>
        <p:nvSpPr>
          <p:cNvPr id="4" name="Slide Number Placeholder 3"/>
          <p:cNvSpPr>
            <a:spLocks noGrp="1"/>
          </p:cNvSpPr>
          <p:nvPr>
            <p:ph type="sldNum" sz="quarter" idx="12"/>
          </p:nvPr>
        </p:nvSpPr>
        <p:spPr/>
        <p:txBody>
          <a:bodyPr/>
          <a:lstStyle/>
          <a:p>
            <a:fld id="{321B61DE-0F0E-4994-93E2-55A3B5FE23F5}" type="slidenum">
              <a:rPr lang="en-US" smtClean="0"/>
              <a:pPr/>
              <a:t>55</a:t>
            </a:fld>
            <a:endParaRPr lang="en-US"/>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t>This slide presentation is available (no cost) at </a:t>
            </a:r>
            <a:br>
              <a:rPr lang="en-US" sz="2400" smtClean="0"/>
            </a:br>
            <a:r>
              <a:rPr lang="en-US" sz="2400" smtClean="0"/>
              <a:t>www.hermosa-pub.com/hermosa</a:t>
            </a:r>
            <a:r>
              <a:rPr lang="en-US" smtClean="0"/>
              <a:t> </a:t>
            </a:r>
            <a:endParaRPr lang="en-US"/>
          </a:p>
        </p:txBody>
      </p:sp>
      <p:sp>
        <p:nvSpPr>
          <p:cNvPr id="3" name="Content Placeholder 2"/>
          <p:cNvSpPr>
            <a:spLocks noGrp="1"/>
          </p:cNvSpPr>
          <p:nvPr>
            <p:ph idx="1"/>
          </p:nvPr>
        </p:nvSpPr>
        <p:spPr/>
        <p:txBody>
          <a:bodyPr>
            <a:normAutofit/>
          </a:bodyPr>
          <a:lstStyle/>
          <a:p>
            <a:pPr algn="ctr">
              <a:buNone/>
            </a:pPr>
            <a:endParaRPr lang="en-US" smtClean="0"/>
          </a:p>
          <a:p>
            <a:pPr algn="ctr">
              <a:buNone/>
            </a:pPr>
            <a:r>
              <a:rPr lang="en-US" smtClean="0"/>
              <a:t>For citations, use</a:t>
            </a:r>
          </a:p>
          <a:p>
            <a:pPr algn="ctr">
              <a:buNone/>
            </a:pPr>
            <a:r>
              <a:rPr lang="en-US" smtClean="0"/>
              <a:t>Roache, Patrick J. (2012), </a:t>
            </a:r>
            <a:r>
              <a:rPr lang="en-US" i="1" smtClean="0"/>
              <a:t>A Defense of Computational Physics</a:t>
            </a:r>
            <a:r>
              <a:rPr lang="en-US" smtClean="0"/>
              <a:t>, </a:t>
            </a:r>
            <a:r>
              <a:rPr lang="en-US" sz="1800" smtClean="0"/>
              <a:t>Hermosa Publishers, New Mexico USA</a:t>
            </a:r>
            <a:endParaRPr lang="en-US" smtClean="0"/>
          </a:p>
          <a:p>
            <a:pPr>
              <a:buNone/>
            </a:pPr>
            <a:r>
              <a:rPr lang="en-US" smtClean="0"/>
              <a:t>100 page booklet</a:t>
            </a:r>
          </a:p>
          <a:p>
            <a:pPr>
              <a:buNone/>
            </a:pPr>
            <a:r>
              <a:rPr lang="en-US" smtClean="0"/>
              <a:t>Available through Amazon.com</a:t>
            </a:r>
          </a:p>
          <a:p>
            <a:pPr>
              <a:buNone/>
            </a:pPr>
            <a:r>
              <a:rPr lang="en-US" smtClean="0"/>
              <a:t>$12.50 hardcopy</a:t>
            </a:r>
          </a:p>
          <a:p>
            <a:pPr>
              <a:buNone/>
            </a:pPr>
            <a:r>
              <a:rPr lang="en-US" smtClean="0"/>
              <a:t>$ 9.50 Kindle e-Book</a:t>
            </a:r>
          </a:p>
          <a:p>
            <a:pPr>
              <a:buNone/>
            </a:pPr>
            <a:endParaRPr lang="en-US" smtClean="0"/>
          </a:p>
          <a:p>
            <a:pPr algn="ctr">
              <a:buNone/>
            </a:pPr>
            <a:r>
              <a:rPr lang="en-US" smtClean="0"/>
              <a:t>Questions or comments ?</a:t>
            </a:r>
            <a:endParaRPr lang="en-US"/>
          </a:p>
        </p:txBody>
      </p:sp>
      <p:sp>
        <p:nvSpPr>
          <p:cNvPr id="4" name="Slide Number Placeholder 3"/>
          <p:cNvSpPr>
            <a:spLocks noGrp="1"/>
          </p:cNvSpPr>
          <p:nvPr>
            <p:ph type="sldNum" sz="quarter" idx="12"/>
          </p:nvPr>
        </p:nvSpPr>
        <p:spPr/>
        <p:txBody>
          <a:bodyPr/>
          <a:lstStyle/>
          <a:p>
            <a:fld id="{321B61DE-0F0E-4994-93E2-55A3B5FE23F5}" type="slidenum">
              <a:rPr lang="en-US" smtClean="0"/>
              <a:pPr/>
              <a:t>56</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background</a:t>
            </a:r>
            <a:endParaRPr lang="en-US" i="1"/>
          </a:p>
        </p:txBody>
      </p:sp>
      <p:sp>
        <p:nvSpPr>
          <p:cNvPr id="3" name="Content Placeholder 2"/>
          <p:cNvSpPr>
            <a:spLocks noGrp="1"/>
          </p:cNvSpPr>
          <p:nvPr>
            <p:ph idx="1"/>
          </p:nvPr>
        </p:nvSpPr>
        <p:spPr/>
        <p:txBody>
          <a:bodyPr>
            <a:normAutofit lnSpcReduction="10000"/>
          </a:bodyPr>
          <a:lstStyle/>
          <a:p>
            <a:pPr>
              <a:buNone/>
            </a:pPr>
            <a:r>
              <a:rPr lang="en-US" smtClean="0"/>
              <a:t>	</a:t>
            </a:r>
            <a:r>
              <a:rPr lang="en-US" b="1" smtClean="0"/>
              <a:t>importance is remarkable –</a:t>
            </a:r>
          </a:p>
          <a:p>
            <a:pPr>
              <a:buNone/>
            </a:pPr>
            <a:r>
              <a:rPr lang="en-US" b="1" smtClean="0"/>
              <a:t>		“ </a:t>
            </a:r>
            <a:r>
              <a:rPr lang="en-US" b="1" i="1" smtClean="0"/>
              <a:t>The Logic of Scientific Discovery</a:t>
            </a:r>
            <a:r>
              <a:rPr lang="en-US" b="1" smtClean="0"/>
              <a:t> “ (Popper, 1934)</a:t>
            </a:r>
          </a:p>
          <a:p>
            <a:pPr>
              <a:buNone/>
            </a:pPr>
            <a:r>
              <a:rPr lang="en-US" b="1" smtClean="0"/>
              <a:t>	well before modern computational modeling (~ 1965)</a:t>
            </a:r>
          </a:p>
          <a:p>
            <a:pPr>
              <a:buNone/>
            </a:pPr>
            <a:endParaRPr lang="en-US" b="1" smtClean="0"/>
          </a:p>
          <a:p>
            <a:pPr>
              <a:buNone/>
            </a:pPr>
            <a:r>
              <a:rPr lang="en-US" b="1" smtClean="0"/>
              <a:t>	(last edition 1980, no mention of computation, simulation) </a:t>
            </a:r>
          </a:p>
          <a:p>
            <a:pPr>
              <a:buNone/>
            </a:pPr>
            <a:endParaRPr lang="en-US" b="1" smtClean="0"/>
          </a:p>
          <a:p>
            <a:pPr>
              <a:buNone/>
            </a:pPr>
            <a:r>
              <a:rPr lang="en-US" b="1" smtClean="0"/>
              <a:t>	 Whatever Popper’s contributions, they were not directed specifically towards Validation of computational models</a:t>
            </a:r>
          </a:p>
          <a:p>
            <a:pPr>
              <a:buNone/>
            </a:pPr>
            <a:r>
              <a:rPr lang="en-US" b="1" smtClean="0"/>
              <a:t>	 but to scientific theories in general.</a:t>
            </a:r>
          </a:p>
          <a:p>
            <a:pPr>
              <a:buNone/>
            </a:pPr>
            <a:endParaRPr lang="en-US" b="1" smtClean="0"/>
          </a:p>
          <a:p>
            <a:pPr>
              <a:buNone/>
            </a:pPr>
            <a:r>
              <a:rPr lang="en-US" b="1" smtClean="0"/>
              <a:t>		"All  </a:t>
            </a:r>
            <a:r>
              <a:rPr lang="en-US" b="1" i="1" smtClean="0"/>
              <a:t>x</a:t>
            </a:r>
            <a:r>
              <a:rPr lang="en-US" b="1" smtClean="0"/>
              <a:t>  are  </a:t>
            </a:r>
            <a:r>
              <a:rPr lang="en-US" b="1" i="1" smtClean="0"/>
              <a:t>y</a:t>
            </a:r>
            <a:r>
              <a:rPr lang="en-US" b="1" smtClean="0"/>
              <a:t>“	</a:t>
            </a:r>
            <a:endParaRPr lang="en-US"/>
          </a:p>
        </p:txBody>
      </p:sp>
      <p:sp>
        <p:nvSpPr>
          <p:cNvPr id="5" name="Slide Number Placeholder 4"/>
          <p:cNvSpPr>
            <a:spLocks noGrp="1"/>
          </p:cNvSpPr>
          <p:nvPr>
            <p:ph type="sldNum" sz="quarter" idx="12"/>
          </p:nvPr>
        </p:nvSpPr>
        <p:spPr/>
        <p:txBody>
          <a:bodyPr/>
          <a:lstStyle/>
          <a:p>
            <a:fld id="{321B61DE-0F0E-4994-93E2-55A3B5FE23F5}" type="slidenum">
              <a:rPr lang="en-US" smtClean="0"/>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goals and approach</a:t>
            </a:r>
            <a:endParaRPr lang="en-US" i="1"/>
          </a:p>
        </p:txBody>
      </p:sp>
      <p:sp>
        <p:nvSpPr>
          <p:cNvPr id="3" name="Content Placeholder 2"/>
          <p:cNvSpPr>
            <a:spLocks noGrp="1"/>
          </p:cNvSpPr>
          <p:nvPr>
            <p:ph idx="1"/>
          </p:nvPr>
        </p:nvSpPr>
        <p:spPr/>
        <p:txBody>
          <a:bodyPr>
            <a:normAutofit fontScale="92500" lnSpcReduction="20000"/>
          </a:bodyPr>
          <a:lstStyle/>
          <a:p>
            <a:r>
              <a:rPr lang="en-US" b="1" smtClean="0"/>
              <a:t>my real  goal  is probably unattainable: </a:t>
            </a:r>
            <a:br>
              <a:rPr lang="en-US" b="1" smtClean="0"/>
            </a:br>
            <a:r>
              <a:rPr lang="en-US" b="1" smtClean="0"/>
              <a:t>	</a:t>
            </a:r>
            <a:r>
              <a:rPr lang="en-US" b="1" i="1" strike="sngStrike" smtClean="0"/>
              <a:t>falsificationism</a:t>
            </a:r>
          </a:p>
          <a:p>
            <a:r>
              <a:rPr lang="en-US" b="1" smtClean="0"/>
              <a:t>instead, a down-to-earth rebuttal </a:t>
            </a:r>
          </a:p>
          <a:p>
            <a:r>
              <a:rPr lang="en-US" b="1" smtClean="0"/>
              <a:t>no hope of changing a true believer's mind</a:t>
            </a:r>
          </a:p>
          <a:p>
            <a:r>
              <a:rPr lang="en-US" b="1" smtClean="0"/>
              <a:t>but to give support to anyone who needs to address the issue </a:t>
            </a:r>
            <a:br>
              <a:rPr lang="en-US" b="1" smtClean="0"/>
            </a:br>
            <a:r>
              <a:rPr lang="en-US" b="1" smtClean="0"/>
              <a:t>	(</a:t>
            </a:r>
            <a:r>
              <a:rPr lang="en-US" b="1" i="1" smtClean="0"/>
              <a:t>gotcha!</a:t>
            </a:r>
            <a:r>
              <a:rPr lang="en-US" b="1" smtClean="0"/>
              <a:t>  by reviewers, funders, regulatory agencies, 	stakeholders...) </a:t>
            </a:r>
            <a:br>
              <a:rPr lang="en-US" b="1" smtClean="0"/>
            </a:br>
            <a:r>
              <a:rPr lang="en-US" b="1" smtClean="0"/>
              <a:t>and get on with their work</a:t>
            </a:r>
          </a:p>
          <a:p>
            <a:endParaRPr lang="en-US" b="1" smtClean="0"/>
          </a:p>
          <a:p>
            <a:r>
              <a:rPr lang="en-US" b="1" smtClean="0"/>
              <a:t>will critique at 3 levels</a:t>
            </a:r>
          </a:p>
          <a:p>
            <a:pPr marL="457200" indent="-457200">
              <a:buFont typeface="+mj-lt"/>
              <a:buAutoNum type="alphaLcPeriod"/>
            </a:pPr>
            <a:r>
              <a:rPr lang="en-US" b="1" smtClean="0"/>
              <a:t> philosophy of science</a:t>
            </a:r>
          </a:p>
          <a:p>
            <a:pPr marL="457200" indent="-457200">
              <a:buFont typeface="+mj-lt"/>
              <a:buAutoNum type="alphaLcPeriod"/>
            </a:pPr>
            <a:r>
              <a:rPr lang="en-US" b="1" smtClean="0"/>
              <a:t>empirical data  on how science is conducted in the 21st century </a:t>
            </a:r>
          </a:p>
          <a:p>
            <a:pPr marL="457200" indent="-457200">
              <a:buFont typeface="+mj-lt"/>
              <a:buAutoNum type="alphaLcPeriod"/>
            </a:pPr>
            <a:r>
              <a:rPr lang="en-US" b="1" dirty="0" smtClean="0"/>
              <a:t>non- applicability </a:t>
            </a:r>
            <a:r>
              <a:rPr lang="en-US" b="1" smtClean="0"/>
              <a:t>to the Validation </a:t>
            </a:r>
            <a:r>
              <a:rPr lang="en-US" b="1" dirty="0" smtClean="0"/>
              <a:t>of computational  models</a:t>
            </a:r>
          </a:p>
          <a:p>
            <a:pPr>
              <a:buNone/>
            </a:pPr>
            <a:endParaRPr lang="en-US" dirty="0"/>
          </a:p>
        </p:txBody>
      </p:sp>
      <p:sp>
        <p:nvSpPr>
          <p:cNvPr id="5" name="Slide Number Placeholder 4"/>
          <p:cNvSpPr>
            <a:spLocks noGrp="1"/>
          </p:cNvSpPr>
          <p:nvPr>
            <p:ph type="sldNum" sz="quarter" idx="12"/>
          </p:nvPr>
        </p:nvSpPr>
        <p:spPr/>
        <p:txBody>
          <a:bodyPr/>
          <a:lstStyle/>
          <a:p>
            <a:fld id="{321B61DE-0F0E-4994-93E2-55A3B5FE23F5}" type="slidenum">
              <a:rPr lang="en-US" smtClean="0"/>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smtClean="0"/>
              <a:t>Level (a) </a:t>
            </a:r>
            <a:r>
              <a:rPr lang="en-US" b="1" smtClean="0"/>
              <a:t/>
            </a:r>
            <a:br>
              <a:rPr lang="en-US" b="1" smtClean="0"/>
            </a:br>
            <a:r>
              <a:rPr lang="en-US" b="1" smtClean="0"/>
              <a:t>Problems for the Philosophy of Science</a:t>
            </a:r>
            <a:endParaRPr lang="en-US"/>
          </a:p>
        </p:txBody>
      </p:sp>
      <p:sp>
        <p:nvSpPr>
          <p:cNvPr id="3" name="Content Placeholder 2"/>
          <p:cNvSpPr>
            <a:spLocks noGrp="1"/>
          </p:cNvSpPr>
          <p:nvPr>
            <p:ph idx="1"/>
          </p:nvPr>
        </p:nvSpPr>
        <p:spPr/>
        <p:txBody>
          <a:bodyPr>
            <a:normAutofit/>
          </a:bodyPr>
          <a:lstStyle/>
          <a:p>
            <a:pPr marL="457200" indent="-457200"/>
            <a:endParaRPr lang="en-US" b="1" dirty="0" smtClean="0"/>
          </a:p>
          <a:p>
            <a:r>
              <a:rPr lang="en-US" b="1" smtClean="0"/>
              <a:t>Popper did not quite invent  falsifiability </a:t>
            </a:r>
            <a:br>
              <a:rPr lang="en-US" b="1" smtClean="0"/>
            </a:br>
            <a:r>
              <a:rPr lang="en-US" b="1" smtClean="0"/>
              <a:t>	nor substitute it for verifiability</a:t>
            </a:r>
            <a:br>
              <a:rPr lang="en-US" b="1" smtClean="0"/>
            </a:br>
            <a:r>
              <a:rPr lang="en-US" b="1" smtClean="0"/>
              <a:t>but he emphasized it to the exclusion of all else (i.o.i.)</a:t>
            </a:r>
          </a:p>
          <a:p>
            <a:endParaRPr lang="en-US" b="1" smtClean="0"/>
          </a:p>
          <a:p>
            <a:r>
              <a:rPr lang="en-US" b="1" smtClean="0"/>
              <a:t>he examined both proposed by the logical positivists </a:t>
            </a:r>
            <a:br>
              <a:rPr lang="en-US" b="1" smtClean="0"/>
            </a:br>
            <a:r>
              <a:rPr lang="en-US" b="1" smtClean="0"/>
              <a:t>( "</a:t>
            </a:r>
            <a:r>
              <a:rPr lang="en-US" b="1" i="1" smtClean="0"/>
              <a:t>conclusively decidable</a:t>
            </a:r>
            <a:r>
              <a:rPr lang="en-US" b="1" smtClean="0"/>
              <a:t>“ or "</a:t>
            </a:r>
            <a:r>
              <a:rPr lang="en-US" b="1" i="1" smtClean="0"/>
              <a:t>completely decidable</a:t>
            </a:r>
            <a:r>
              <a:rPr lang="en-US" b="1" smtClean="0"/>
              <a:t>“)</a:t>
            </a:r>
          </a:p>
          <a:p>
            <a:endParaRPr lang="en-US" b="1" smtClean="0"/>
          </a:p>
          <a:p>
            <a:r>
              <a:rPr lang="en-US" b="1" smtClean="0"/>
              <a:t>rejected verifiability &amp; accepted (</a:t>
            </a:r>
            <a:r>
              <a:rPr lang="en-US" b="1" i="1" smtClean="0"/>
              <a:t>adopted</a:t>
            </a:r>
            <a:r>
              <a:rPr lang="en-US" b="1" smtClean="0"/>
              <a:t> ) falsifiability</a:t>
            </a:r>
            <a:endParaRPr lang="en-US" smtClean="0"/>
          </a:p>
          <a:p>
            <a:endParaRPr lang="en-US" dirty="0"/>
          </a:p>
        </p:txBody>
      </p:sp>
      <p:sp>
        <p:nvSpPr>
          <p:cNvPr id="5" name="Slide Number Placeholder 4"/>
          <p:cNvSpPr>
            <a:spLocks noGrp="1"/>
          </p:cNvSpPr>
          <p:nvPr>
            <p:ph type="sldNum" sz="quarter" idx="12"/>
          </p:nvPr>
        </p:nvSpPr>
        <p:spPr/>
        <p:txBody>
          <a:bodyPr/>
          <a:lstStyle/>
          <a:p>
            <a:fld id="{321B61DE-0F0E-4994-93E2-55A3B5FE23F5}" type="slidenum">
              <a:rPr lang="en-US" smtClean="0"/>
              <a:pPr/>
              <a:t>8</a:t>
            </a:fld>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smtClean="0"/>
              <a:t>level (a)</a:t>
            </a:r>
            <a:endParaRPr lang="en-US" i="1"/>
          </a:p>
        </p:txBody>
      </p:sp>
      <p:sp>
        <p:nvSpPr>
          <p:cNvPr id="3" name="Content Placeholder 2"/>
          <p:cNvSpPr>
            <a:spLocks noGrp="1"/>
          </p:cNvSpPr>
          <p:nvPr>
            <p:ph idx="1"/>
          </p:nvPr>
        </p:nvSpPr>
        <p:spPr/>
        <p:txBody>
          <a:bodyPr>
            <a:normAutofit/>
          </a:bodyPr>
          <a:lstStyle/>
          <a:p>
            <a:pPr marL="457200" indent="-457200">
              <a:buNone/>
            </a:pPr>
            <a:r>
              <a:rPr lang="en-US" b="1" smtClean="0"/>
              <a:t>Popper quoting the logical positivists -</a:t>
            </a:r>
          </a:p>
          <a:p>
            <a:pPr>
              <a:buNone/>
            </a:pPr>
            <a:endParaRPr lang="en-US" b="1" smtClean="0"/>
          </a:p>
          <a:p>
            <a:pPr>
              <a:buNone/>
            </a:pPr>
            <a:r>
              <a:rPr lang="en-US" b="1" smtClean="0"/>
              <a:t>"The criterion of demarcation inherent in deductive logic ... must be capable of being finally decided, with respect to their truth and falsity; we shall say that they must be '</a:t>
            </a:r>
            <a:r>
              <a:rPr lang="en-US" b="1" i="1" smtClean="0"/>
              <a:t>conclusively decidable</a:t>
            </a:r>
            <a:r>
              <a:rPr lang="en-US" b="1" smtClean="0"/>
              <a:t>.’ This means that their form must be such that </a:t>
            </a:r>
            <a:r>
              <a:rPr lang="en-US" b="1" i="1" smtClean="0"/>
              <a:t>to verify them and to falsify them must both be logically possible</a:t>
            </a:r>
            <a:r>
              <a:rPr lang="en-US" b="1" smtClean="0"/>
              <a:t>."</a:t>
            </a:r>
            <a:endParaRPr lang="en-US" dirty="0"/>
          </a:p>
        </p:txBody>
      </p:sp>
      <p:sp>
        <p:nvSpPr>
          <p:cNvPr id="5" name="Slide Number Placeholder 4"/>
          <p:cNvSpPr>
            <a:spLocks noGrp="1"/>
          </p:cNvSpPr>
          <p:nvPr>
            <p:ph type="sldNum" sz="quarter" idx="12"/>
          </p:nvPr>
        </p:nvSpPr>
        <p:spPr/>
        <p:txBody>
          <a:bodyPr/>
          <a:lstStyle/>
          <a:p>
            <a:fld id="{321B61DE-0F0E-4994-93E2-55A3B5FE23F5}" type="slidenum">
              <a:rPr lang="en-US" smtClean="0"/>
              <a:pPr/>
              <a:t>9</a:t>
            </a:fld>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1977</Words>
  <Application>Microsoft Office PowerPoint</Application>
  <PresentationFormat>On-screen Show (4:3)</PresentationFormat>
  <Paragraphs>461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 Defense of Computational Physics (Popper’s Non-Verifiability vs. Computational Validation)</vt:lpstr>
      <vt:lpstr>Popper’s Non-Verifiability vs.  Computational Validation</vt:lpstr>
      <vt:lpstr>background</vt:lpstr>
      <vt:lpstr>Popular Popper Précis</vt:lpstr>
      <vt:lpstr>examples </vt:lpstr>
      <vt:lpstr>background</vt:lpstr>
      <vt:lpstr>goals and approach</vt:lpstr>
      <vt:lpstr>Level (a)  Problems for the Philosophy of Science</vt:lpstr>
      <vt:lpstr>level (a)</vt:lpstr>
      <vt:lpstr>level (a)</vt:lpstr>
      <vt:lpstr>level (a)</vt:lpstr>
      <vt:lpstr>level (a)</vt:lpstr>
      <vt:lpstr>level (a) Pseudo-science lists</vt:lpstr>
      <vt:lpstr>level (a) </vt:lpstr>
      <vt:lpstr>level (a) </vt:lpstr>
      <vt:lpstr>level (a) </vt:lpstr>
      <vt:lpstr>level (a) </vt:lpstr>
      <vt:lpstr>level (a) </vt:lpstr>
      <vt:lpstr>level (a) </vt:lpstr>
      <vt:lpstr>level (a) </vt:lpstr>
      <vt:lpstr>level (a) </vt:lpstr>
      <vt:lpstr> Level (b). Empirical Data on How Science is Done. Falsificationism Falsified  </vt:lpstr>
      <vt:lpstr>level (b) </vt:lpstr>
      <vt:lpstr>Level (c). Critique of Popper's Philosophy to Validation in Computational PDE Modeling</vt:lpstr>
      <vt:lpstr>Level (c). Critique of Popper's Philosophy to Validation in Computational PDE Modeling</vt:lpstr>
      <vt:lpstr>level (c). Validation Modeling</vt:lpstr>
      <vt:lpstr>level (c). Validation Modeling</vt:lpstr>
      <vt:lpstr>level (c). Validation Modeling</vt:lpstr>
      <vt:lpstr>level (c). Validation Modeling</vt:lpstr>
      <vt:lpstr>level (c). Validation Modeling</vt:lpstr>
      <vt:lpstr>level (c-1). Numerical Universality </vt:lpstr>
      <vt:lpstr>level (c-1). Numerical Universality </vt:lpstr>
      <vt:lpstr>level (c-2). Truth vs. Accuracy </vt:lpstr>
      <vt:lpstr>level (c-2). Truth vs. Accuracy </vt:lpstr>
      <vt:lpstr>level (c-2). Truth vs. Accuracy </vt:lpstr>
      <vt:lpstr>level (c-2). Truth vs. Accuracy </vt:lpstr>
      <vt:lpstr>A Provocative Example of Validation of a Computational Model</vt:lpstr>
      <vt:lpstr>Slide 38</vt:lpstr>
      <vt:lpstr>Validation of Ptolemaic Model of Solar System</vt:lpstr>
      <vt:lpstr>Slide 40</vt:lpstr>
      <vt:lpstr>Validation of Ptolemaic Model of Solar System</vt:lpstr>
      <vt:lpstr>Validation of Ptolemaic Model</vt:lpstr>
      <vt:lpstr>Validation of Ptolemaic Model</vt:lpstr>
      <vt:lpstr>Validation of Ptolemaic Model</vt:lpstr>
      <vt:lpstr>Validation of Ptolemaic Model</vt:lpstr>
      <vt:lpstr>Validation of Ptolemaic Model</vt:lpstr>
      <vt:lpstr>Validation of Ptolemaic Model</vt:lpstr>
      <vt:lpstr>Validation of Ptolemaic Model</vt:lpstr>
      <vt:lpstr>a cousin of falsifiability</vt:lpstr>
      <vt:lpstr>a cousin of falsifiability</vt:lpstr>
      <vt:lpstr>summary</vt:lpstr>
      <vt:lpstr> </vt:lpstr>
      <vt:lpstr>last gasp</vt:lpstr>
      <vt:lpstr>last gasp</vt:lpstr>
      <vt:lpstr>Unrelated – errata  for 2009 book “Fundamentals of Verification and Validation”</vt:lpstr>
      <vt:lpstr>This slide presentation is available (no cost) at  www.hermosa-pub.com/hermosa </vt:lpstr>
    </vt:vector>
  </TitlesOfParts>
  <Company>Hermosa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Roache</dc:creator>
  <cp:lastModifiedBy>Patrick Roache</cp:lastModifiedBy>
  <cp:revision>143</cp:revision>
  <dcterms:created xsi:type="dcterms:W3CDTF">2010-07-22T15:22:51Z</dcterms:created>
  <dcterms:modified xsi:type="dcterms:W3CDTF">2012-04-06T16:15:26Z</dcterms:modified>
</cp:coreProperties>
</file>